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267" r:id="rId3"/>
    <p:sldId id="268" r:id="rId4"/>
    <p:sldId id="263" r:id="rId5"/>
    <p:sldId id="266" r:id="rId6"/>
    <p:sldId id="278" r:id="rId7"/>
    <p:sldId id="258" r:id="rId8"/>
    <p:sldId id="269" r:id="rId9"/>
    <p:sldId id="274" r:id="rId10"/>
    <p:sldId id="270" r:id="rId11"/>
    <p:sldId id="259" r:id="rId12"/>
    <p:sldId id="262" r:id="rId13"/>
    <p:sldId id="275" r:id="rId14"/>
    <p:sldId id="276" r:id="rId15"/>
    <p:sldId id="271" r:id="rId16"/>
    <p:sldId id="279" r:id="rId17"/>
    <p:sldId id="277" r:id="rId18"/>
    <p:sldId id="272" r:id="rId19"/>
    <p:sldId id="260" r:id="rId20"/>
    <p:sldId id="261"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6" autoAdjust="0"/>
    <p:restoredTop sz="94343" autoAdjust="0"/>
  </p:normalViewPr>
  <p:slideViewPr>
    <p:cSldViewPr snapToGrid="0">
      <p:cViewPr varScale="1">
        <p:scale>
          <a:sx n="86" d="100"/>
          <a:sy n="86" d="100"/>
        </p:scale>
        <p:origin x="3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2BA88-C8AC-4037-BA3D-B8876C5B087A}" type="datetimeFigureOut">
              <a:rPr lang="en-US" smtClean="0"/>
              <a:t>12/17/2018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35A387-A6E1-4FF1-9BA7-20A8B64786EA}" type="slidenum">
              <a:rPr lang="en-US" smtClean="0"/>
              <a:t>‹#›</a:t>
            </a:fld>
            <a:endParaRPr lang="en-US"/>
          </a:p>
        </p:txBody>
      </p:sp>
    </p:spTree>
    <p:extLst>
      <p:ext uri="{BB962C8B-B14F-4D97-AF65-F5344CB8AC3E}">
        <p14:creationId xmlns:p14="http://schemas.microsoft.com/office/powerpoint/2010/main" val="202958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7" name="Slide Number Placeholder 6"/>
          <p:cNvSpPr>
            <a:spLocks noGrp="1"/>
          </p:cNvSpPr>
          <p:nvPr>
            <p:ph type="sldNum" sz="quarter" idx="10"/>
          </p:nvPr>
        </p:nvSpPr>
        <p:spPr/>
        <p:txBody>
          <a:bodyPr/>
          <a:lstStyle/>
          <a:p>
            <a:fld id="{208DBFBA-8912-44A0-99BC-BB95C2835ACC}"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884128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2919992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31261115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38605311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191725640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cap="all" baseline="0">
                <a:latin typeface="Franklin Gothic Heavy" panose="020B09030201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a:latin typeface="Franklin Gothic Medium" panose="020B0603020102020204" pitchFamily="34" charset="0"/>
              </a:defRPr>
            </a:lvl1pPr>
            <a:lvl2pPr>
              <a:defRPr>
                <a:latin typeface="Franklin Gothic Medium" panose="020B0603020102020204" pitchFamily="34" charset="0"/>
              </a:defRPr>
            </a:lvl2pPr>
            <a:lvl3pPr>
              <a:defRPr>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38228224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27346307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3788979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6320234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2906015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8E1FC7B-CE5A-42C2-9DE6-E825CF68090F}" type="datetimeFigureOut">
              <a:rPr lang="en-US" smtClean="0"/>
              <a:t>12/17/2018</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08DBFBA-8912-44A0-99BC-BB95C2835ACC}" type="slidenum">
              <a:rPr lang="en-US" smtClean="0"/>
              <a:t>‹#›</a:t>
            </a:fld>
            <a:endParaRPr lang="en-US"/>
          </a:p>
        </p:txBody>
      </p:sp>
    </p:spTree>
    <p:extLst>
      <p:ext uri="{BB962C8B-B14F-4D97-AF65-F5344CB8AC3E}">
        <p14:creationId xmlns:p14="http://schemas.microsoft.com/office/powerpoint/2010/main" val="229851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Rectangle 10"/>
          <p:cNvSpPr/>
          <p:nvPr userDrawn="1"/>
        </p:nvSpPr>
        <p:spPr>
          <a:xfrm>
            <a:off x="0" y="6276521"/>
            <a:ext cx="12192000" cy="574022"/>
          </a:xfrm>
          <a:prstGeom prst="rect">
            <a:avLst/>
          </a:prstGeom>
          <a:solidFill>
            <a:srgbClr val="FFB819"/>
          </a:solidFill>
          <a:ln>
            <a:solidFill>
              <a:srgbClr val="FFB8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3">
            <a:clrChange>
              <a:clrFrom>
                <a:srgbClr val="FFFFFF"/>
              </a:clrFrom>
              <a:clrTo>
                <a:srgbClr val="FFFFFF">
                  <a:alpha val="0"/>
                </a:srgbClr>
              </a:clrTo>
            </a:clrChange>
          </a:blip>
          <a:srcRect l="1731" t="4328" r="9830" b="1488"/>
          <a:stretch/>
        </p:blipFill>
        <p:spPr>
          <a:xfrm>
            <a:off x="10919011" y="5378485"/>
            <a:ext cx="1264027" cy="1472057"/>
          </a:xfrm>
          <a:prstGeom prst="rect">
            <a:avLst/>
          </a:prstGeom>
        </p:spPr>
      </p:pic>
      <p:sp>
        <p:nvSpPr>
          <p:cNvPr id="6" name="Slide Number Placeholder 5"/>
          <p:cNvSpPr>
            <a:spLocks noGrp="1"/>
          </p:cNvSpPr>
          <p:nvPr>
            <p:ph type="sldNum" sz="quarter" idx="4"/>
          </p:nvPr>
        </p:nvSpPr>
        <p:spPr>
          <a:xfrm>
            <a:off x="9986682" y="6492875"/>
            <a:ext cx="93232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8DBFBA-8912-44A0-99BC-BB95C2835ACC}" type="slidenum">
              <a:rPr lang="en-US" smtClean="0"/>
              <a:t>‹#›</a:t>
            </a:fld>
            <a:endParaRPr lang="en-US" dirty="0"/>
          </a:p>
        </p:txBody>
      </p:sp>
      <p:sp>
        <p:nvSpPr>
          <p:cNvPr id="13" name="TextBox 12"/>
          <p:cNvSpPr txBox="1"/>
          <p:nvPr userDrawn="1"/>
        </p:nvSpPr>
        <p:spPr>
          <a:xfrm>
            <a:off x="1609309" y="6363477"/>
            <a:ext cx="8632722" cy="400110"/>
          </a:xfrm>
          <a:prstGeom prst="rect">
            <a:avLst/>
          </a:prstGeom>
          <a:noFill/>
        </p:spPr>
        <p:txBody>
          <a:bodyPr wrap="square" rtlCol="0">
            <a:spAutoFit/>
          </a:bodyPr>
          <a:lstStyle/>
          <a:p>
            <a:pPr algn="ctr"/>
            <a:r>
              <a:rPr lang="en-US" sz="2000" b="1" dirty="0" smtClean="0">
                <a:solidFill>
                  <a:srgbClr val="132649"/>
                </a:solidFill>
                <a:latin typeface="Franklin Gothic Medium" panose="020B0603020102020204" pitchFamily="34" charset="0"/>
              </a:rPr>
              <a:t>HARPURSVILLE CENTRAL SCHOOL DISTRICT – HOME</a:t>
            </a:r>
            <a:r>
              <a:rPr lang="en-US" sz="2000" b="1" baseline="0" dirty="0" smtClean="0">
                <a:solidFill>
                  <a:srgbClr val="132649"/>
                </a:solidFill>
                <a:latin typeface="Franklin Gothic Medium" panose="020B0603020102020204" pitchFamily="34" charset="0"/>
              </a:rPr>
              <a:t> OF THE HORNETS</a:t>
            </a:r>
            <a:endParaRPr lang="en-US" sz="2000" b="1" dirty="0">
              <a:solidFill>
                <a:srgbClr val="132649"/>
              </a:solidFill>
              <a:latin typeface="Franklin Gothic Medium" panose="020B0603020102020204" pitchFamily="34" charset="0"/>
            </a:endParaRPr>
          </a:p>
        </p:txBody>
      </p:sp>
    </p:spTree>
    <p:extLst>
      <p:ext uri="{BB962C8B-B14F-4D97-AF65-F5344CB8AC3E}">
        <p14:creationId xmlns:p14="http://schemas.microsoft.com/office/powerpoint/2010/main" val="419835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4400" kern="1200" cap="all" baseline="0">
          <a:solidFill>
            <a:schemeClr val="tx1"/>
          </a:solidFill>
          <a:latin typeface="Franklin Gothic Heavy" panose="020B09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Medium" panose="020B06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Medium" panose="020B06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Medium" panose="020B06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45" y="863964"/>
            <a:ext cx="10167582" cy="2183642"/>
          </a:xfrm>
          <a:prstGeom prst="rect">
            <a:avLst/>
          </a:prstGeom>
          <a:noFill/>
        </p:spPr>
        <p:txBody>
          <a:bodyPr wrap="square" rtlCol="0">
            <a:spAutoFit/>
          </a:bodyPr>
          <a:lstStyle/>
          <a:p>
            <a:endParaRPr lang="en-US"/>
          </a:p>
        </p:txBody>
      </p:sp>
      <p:sp>
        <p:nvSpPr>
          <p:cNvPr id="3" name="TextBox 2"/>
          <p:cNvSpPr txBox="1"/>
          <p:nvPr/>
        </p:nvSpPr>
        <p:spPr>
          <a:xfrm>
            <a:off x="2054809" y="2434728"/>
            <a:ext cx="8240617" cy="2308324"/>
          </a:xfrm>
          <a:prstGeom prst="rect">
            <a:avLst/>
          </a:prstGeom>
          <a:noFill/>
        </p:spPr>
        <p:txBody>
          <a:bodyPr wrap="square" rtlCol="0">
            <a:spAutoFit/>
          </a:bodyPr>
          <a:lstStyle/>
          <a:p>
            <a:pPr algn="ctr"/>
            <a:r>
              <a:rPr lang="en-US" sz="3600" i="1" dirty="0" smtClean="0"/>
              <a:t>Proposed</a:t>
            </a:r>
          </a:p>
          <a:p>
            <a:pPr algn="ctr"/>
            <a:r>
              <a:rPr lang="en-US" sz="3600" dirty="0" smtClean="0"/>
              <a:t>Capital project</a:t>
            </a:r>
          </a:p>
          <a:p>
            <a:pPr algn="ctr"/>
            <a:endParaRPr lang="en-US" sz="3600" dirty="0"/>
          </a:p>
          <a:p>
            <a:pPr algn="ctr"/>
            <a:r>
              <a:rPr lang="en-US" sz="3600" dirty="0">
                <a:latin typeface="Calibri" panose="020F0502020204030204" pitchFamily="34" charset="0"/>
                <a:cs typeface="Calibri" panose="020F0502020204030204" pitchFamily="34" charset="0"/>
              </a:rPr>
              <a:t>s</a:t>
            </a:r>
            <a:r>
              <a:rPr lang="en-US" sz="3600" dirty="0" smtClean="0">
                <a:latin typeface="Calibri" panose="020F0502020204030204" pitchFamily="34" charset="0"/>
                <a:cs typeface="Calibri" panose="020F0502020204030204" pitchFamily="34" charset="0"/>
              </a:rPr>
              <a:t>afety…security…pride</a:t>
            </a:r>
            <a:endParaRPr lang="en-US" sz="3600" dirty="0">
              <a:latin typeface="Calibri" panose="020F0502020204030204" pitchFamily="34" charset="0"/>
              <a:cs typeface="Calibri" panose="020F0502020204030204" pitchFamily="34" charset="0"/>
            </a:endParaRPr>
          </a:p>
        </p:txBody>
      </p:sp>
      <p:sp>
        <p:nvSpPr>
          <p:cNvPr id="4" name="TextBox 3"/>
          <p:cNvSpPr txBox="1"/>
          <p:nvPr/>
        </p:nvSpPr>
        <p:spPr>
          <a:xfrm>
            <a:off x="2495484" y="5221995"/>
            <a:ext cx="7359268" cy="369332"/>
          </a:xfrm>
          <a:prstGeom prst="rect">
            <a:avLst/>
          </a:prstGeom>
          <a:noFill/>
        </p:spPr>
        <p:txBody>
          <a:bodyPr wrap="square" rtlCol="0">
            <a:spAutoFit/>
          </a:bodyPr>
          <a:lstStyle/>
          <a:p>
            <a:pPr algn="ctr"/>
            <a:r>
              <a:rPr lang="en-US" dirty="0" smtClean="0">
                <a:latin typeface="Calibri" panose="020F0502020204030204" pitchFamily="34" charset="0"/>
                <a:cs typeface="Calibri" panose="020F0502020204030204" pitchFamily="34" charset="0"/>
              </a:rPr>
              <a:t>December 12, 2018</a:t>
            </a: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302" y="175387"/>
            <a:ext cx="2019869" cy="2019869"/>
          </a:xfrm>
          <a:prstGeom prst="rect">
            <a:avLst/>
          </a:prstGeom>
        </p:spPr>
      </p:pic>
    </p:spTree>
    <p:extLst>
      <p:ext uri="{BB962C8B-B14F-4D97-AF65-F5344CB8AC3E}">
        <p14:creationId xmlns:p14="http://schemas.microsoft.com/office/powerpoint/2010/main" val="2544649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95764"/>
            <a:ext cx="8064347" cy="523220"/>
          </a:xfrm>
          <a:prstGeom prst="rect">
            <a:avLst/>
          </a:prstGeom>
          <a:noFill/>
        </p:spPr>
        <p:txBody>
          <a:bodyPr wrap="square" rtlCol="0">
            <a:spAutoFit/>
          </a:bodyPr>
          <a:lstStyle/>
          <a:p>
            <a:pPr algn="ctr"/>
            <a:r>
              <a:rPr lang="en-US" sz="2800" spc="300" dirty="0" smtClean="0"/>
              <a:t>Scope of work…W.A.O. Elementary</a:t>
            </a:r>
            <a:endParaRPr lang="en-US" sz="2800" spc="300" dirty="0"/>
          </a:p>
        </p:txBody>
      </p:sp>
      <p:sp>
        <p:nvSpPr>
          <p:cNvPr id="3" name="TextBox 2"/>
          <p:cNvSpPr txBox="1"/>
          <p:nvPr/>
        </p:nvSpPr>
        <p:spPr>
          <a:xfrm>
            <a:off x="743636" y="1500151"/>
            <a:ext cx="11027884" cy="378565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SITE Work</a:t>
            </a: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Parking lot, entry drive improvements – improve parent drop-off/pick-up</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dirty="0" smtClean="0">
                <a:latin typeface="Calibri" panose="020F0502020204030204" pitchFamily="34" charset="0"/>
                <a:cs typeface="Calibri" panose="020F0502020204030204" pitchFamily="34" charset="0"/>
              </a:rPr>
              <a:t>ARCHITECTURAL </a:t>
            </a: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Roof replacement in the 5</a:t>
            </a:r>
            <a:r>
              <a:rPr lang="en-US" sz="1600" baseline="30000" dirty="0" smtClean="0">
                <a:latin typeface="Calibri" panose="020F0502020204030204" pitchFamily="34" charset="0"/>
                <a:cs typeface="Calibri" panose="020F0502020204030204" pitchFamily="34" charset="0"/>
              </a:rPr>
              <a:t>th</a:t>
            </a:r>
            <a:r>
              <a:rPr lang="en-US" sz="1600" dirty="0" smtClean="0">
                <a:latin typeface="Calibri" panose="020F0502020204030204" pitchFamily="34" charset="0"/>
                <a:cs typeface="Calibri" panose="020F0502020204030204" pitchFamily="34" charset="0"/>
              </a:rPr>
              <a:t>/6</a:t>
            </a:r>
            <a:r>
              <a:rPr lang="en-US" sz="1600" baseline="30000" dirty="0" smtClean="0">
                <a:latin typeface="Calibri" panose="020F0502020204030204" pitchFamily="34" charset="0"/>
                <a:cs typeface="Calibri" panose="020F0502020204030204" pitchFamily="34" charset="0"/>
              </a:rPr>
              <a:t>th</a:t>
            </a:r>
            <a:r>
              <a:rPr lang="en-US" sz="1600" dirty="0" smtClean="0">
                <a:latin typeface="Calibri" panose="020F0502020204030204" pitchFamily="34" charset="0"/>
                <a:cs typeface="Calibri" panose="020F0502020204030204" pitchFamily="34" charset="0"/>
              </a:rPr>
              <a:t> grade wing (entire building roof will be “new” after this)</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dirty="0" smtClean="0">
                <a:latin typeface="Calibri" panose="020F0502020204030204" pitchFamily="34" charset="0"/>
                <a:cs typeface="Calibri" panose="020F0502020204030204" pitchFamily="34" charset="0"/>
              </a:rPr>
              <a:t>MECHANICAL(HVAC)</a:t>
            </a: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Replace exhaust fans, ventilation systems, and unit ventilators (many are at end of useful life; airflow improvements)</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r>
              <a:rPr lang="en-US" sz="1600" dirty="0" smtClean="0">
                <a:latin typeface="Calibri" panose="020F0502020204030204" pitchFamily="34" charset="0"/>
                <a:cs typeface="Calibri" panose="020F0502020204030204" pitchFamily="34" charset="0"/>
              </a:rPr>
              <a:t>ELECTRICAL</a:t>
            </a: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Technology and security upgrades (tech infrastructure upgrades; intrusion, door contacts, additional cameras)</a:t>
            </a: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Pad mounted transformer and new electrical feed (a must with site work above)</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endParaRPr lang="en-US" sz="1600" dirty="0" smtClean="0">
              <a:latin typeface="Calibri" panose="020F0502020204030204" pitchFamily="34" charset="0"/>
              <a:cs typeface="Calibri" panose="020F0502020204030204" pitchFamily="34" charset="0"/>
            </a:endParaRPr>
          </a:p>
          <a:p>
            <a:pPr algn="ctr"/>
            <a:r>
              <a:rPr lang="en-US" sz="1600" dirty="0" smtClean="0">
                <a:latin typeface="Calibri" panose="020F0502020204030204" pitchFamily="34" charset="0"/>
                <a:cs typeface="Calibri" panose="020F0502020204030204" pitchFamily="34" charset="0"/>
              </a:rPr>
              <a:t>Work is estimated at about $2.7 million.  The elementary building had significant work done in the last capital project.</a:t>
            </a:r>
            <a:endParaRPr lang="en-US" sz="1600" dirty="0">
              <a:latin typeface="Calibri" panose="020F0502020204030204" pitchFamily="34" charset="0"/>
              <a:cs typeface="Calibri" panose="020F0502020204030204" pitchFamily="34" charset="0"/>
            </a:endParaRPr>
          </a:p>
        </p:txBody>
      </p:sp>
      <p:sp>
        <p:nvSpPr>
          <p:cNvPr id="4" name="TextBox 3"/>
          <p:cNvSpPr txBox="1"/>
          <p:nvPr/>
        </p:nvSpPr>
        <p:spPr>
          <a:xfrm>
            <a:off x="7409554" y="372708"/>
            <a:ext cx="2250640" cy="369332"/>
          </a:xfrm>
          <a:prstGeom prst="rect">
            <a:avLst/>
          </a:prstGeom>
          <a:noFill/>
        </p:spPr>
        <p:txBody>
          <a:bodyPr wrap="square" rtlCol="0">
            <a:spAutoFit/>
          </a:bodyPr>
          <a:lstStyle/>
          <a:p>
            <a:pPr algn="ctr"/>
            <a:r>
              <a:rPr lang="en-US" cap="all" dirty="0" smtClean="0">
                <a:latin typeface="Calibri" panose="020F0502020204030204" pitchFamily="34" charset="0"/>
                <a:cs typeface="Calibri" panose="020F0502020204030204" pitchFamily="34" charset="0"/>
              </a:rPr>
              <a:t>(Detailed look)</a:t>
            </a:r>
            <a:endParaRPr lang="en-US" cap="al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66175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840" y="377659"/>
            <a:ext cx="8064347" cy="523220"/>
          </a:xfrm>
          <a:prstGeom prst="rect">
            <a:avLst/>
          </a:prstGeom>
          <a:noFill/>
        </p:spPr>
        <p:txBody>
          <a:bodyPr wrap="square" rtlCol="0">
            <a:spAutoFit/>
          </a:bodyPr>
          <a:lstStyle/>
          <a:p>
            <a:pPr algn="ctr"/>
            <a:r>
              <a:rPr lang="en-US" sz="2800" spc="300" dirty="0" smtClean="0"/>
              <a:t>Scope of work …Jr. Sr. High</a:t>
            </a:r>
            <a:endParaRPr lang="en-US" sz="2800" spc="300" dirty="0"/>
          </a:p>
        </p:txBody>
      </p:sp>
      <p:sp>
        <p:nvSpPr>
          <p:cNvPr id="3" name="TextBox 2"/>
          <p:cNvSpPr txBox="1"/>
          <p:nvPr/>
        </p:nvSpPr>
        <p:spPr>
          <a:xfrm>
            <a:off x="1171871" y="1324877"/>
            <a:ext cx="9328981" cy="424731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Main entrance &amp; courtyard  enhancements (tied to septic tank)</a:t>
            </a: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Improve building security features</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Blue gym gets a complete makeover; gold gym gets natural light</a:t>
            </a:r>
          </a:p>
          <a:p>
            <a:pPr marL="285750"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Auditorium gets a complete makeover – including A/C!  </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Improve ventilation &amp; airflow for students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Improved air and thermal comfort has a positive impact on concentration, health, behavior, and </a:t>
            </a:r>
            <a:r>
              <a:rPr lang="en-US" dirty="0" smtClean="0">
                <a:latin typeface="Calibri" panose="020F0502020204030204" pitchFamily="34" charset="0"/>
                <a:cs typeface="Calibri" panose="020F0502020204030204" pitchFamily="34" charset="0"/>
              </a:rPr>
              <a:t>achievement</a:t>
            </a:r>
          </a:p>
          <a:p>
            <a:pPr marL="285750" lvl="1" indent="-285750">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Lighting upgrades in all areas of the building</a:t>
            </a:r>
          </a:p>
          <a:p>
            <a:pPr marL="742950" lvl="2"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The quality of light received by students impacts their achievement and health.</a:t>
            </a: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Significant roof </a:t>
            </a:r>
            <a:r>
              <a:rPr lang="en-US" sz="2400" dirty="0" smtClean="0">
                <a:latin typeface="Calibri" panose="020F0502020204030204" pitchFamily="34" charset="0"/>
                <a:cs typeface="Calibri" panose="020F0502020204030204" pitchFamily="34" charset="0"/>
              </a:rPr>
              <a:t>replacement</a:t>
            </a:r>
          </a:p>
          <a:p>
            <a:pPr marL="342900" indent="-342900">
              <a:buFont typeface="Arial" panose="020B0604020202020204" pitchFamily="34" charset="0"/>
              <a:buChar char="•"/>
            </a:pPr>
            <a:r>
              <a:rPr lang="en-US" sz="2400" u="sng" dirty="0" smtClean="0">
                <a:latin typeface="Calibri" panose="020F0502020204030204" pitchFamily="34" charset="0"/>
                <a:cs typeface="Calibri" panose="020F0502020204030204" pitchFamily="34" charset="0"/>
              </a:rPr>
              <a:t>Replace </a:t>
            </a:r>
            <a:r>
              <a:rPr lang="en-US" sz="2400" u="sng" dirty="0">
                <a:latin typeface="Calibri" panose="020F0502020204030204" pitchFamily="34" charset="0"/>
                <a:cs typeface="Calibri" panose="020F0502020204030204" pitchFamily="34" charset="0"/>
              </a:rPr>
              <a:t>site septic tank </a:t>
            </a:r>
            <a:r>
              <a:rPr lang="en-US" sz="2400" dirty="0">
                <a:latin typeface="Calibri" panose="020F0502020204030204" pitchFamily="34" charset="0"/>
                <a:cs typeface="Calibri" panose="020F0502020204030204" pitchFamily="34" charset="0"/>
              </a:rPr>
              <a:t>(very important)</a:t>
            </a:r>
          </a:p>
          <a:p>
            <a:endParaRPr lang="en-US" sz="2400" dirty="0" smtClean="0">
              <a:latin typeface="Calibri" panose="020F0502020204030204" pitchFamily="34" charset="0"/>
              <a:cs typeface="Calibri" panose="020F0502020204030204" pitchFamily="34" charset="0"/>
            </a:endParaRPr>
          </a:p>
        </p:txBody>
      </p:sp>
      <p:sp>
        <p:nvSpPr>
          <p:cNvPr id="4" name="TextBox 3"/>
          <p:cNvSpPr txBox="1"/>
          <p:nvPr/>
        </p:nvSpPr>
        <p:spPr>
          <a:xfrm>
            <a:off x="6847511" y="437258"/>
            <a:ext cx="3170903"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(HIGHLIGHTS)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69293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161639" y="2064775"/>
            <a:ext cx="1917290" cy="2031325"/>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Enhancing the entrance to the building &amp; improving our facilities branding (i.e. growing our “hornet pride”).</a:t>
            </a:r>
            <a:endParaRPr lang="en-US" dirty="0">
              <a:latin typeface="Calibri" panose="020F0502020204030204" pitchFamily="34" charset="0"/>
              <a:cs typeface="Calibri" panose="020F0502020204030204" pitchFamily="34" charset="0"/>
            </a:endParaRPr>
          </a:p>
        </p:txBody>
      </p:sp>
      <p:sp>
        <p:nvSpPr>
          <p:cNvPr id="5" name="TextBox 4"/>
          <p:cNvSpPr txBox="1"/>
          <p:nvPr/>
        </p:nvSpPr>
        <p:spPr>
          <a:xfrm>
            <a:off x="10058400" y="373625"/>
            <a:ext cx="1578078" cy="923330"/>
          </a:xfrm>
          <a:prstGeom prst="rect">
            <a:avLst/>
          </a:prstGeom>
          <a:noFill/>
        </p:spPr>
        <p:txBody>
          <a:bodyPr wrap="square" rtlCol="0">
            <a:spAutoFit/>
          </a:bodyPr>
          <a:lstStyle/>
          <a:p>
            <a:pPr algn="ctr"/>
            <a:r>
              <a:rPr lang="en-US" dirty="0" smtClean="0"/>
              <a:t>Jr. Sr. High </a:t>
            </a:r>
          </a:p>
          <a:p>
            <a:pPr algn="ctr"/>
            <a:r>
              <a:rPr lang="en-US" dirty="0" smtClean="0"/>
              <a:t>Courtyard </a:t>
            </a:r>
            <a:r>
              <a:rPr lang="en-US" dirty="0" smtClean="0">
                <a:latin typeface="Calibri" panose="020F0502020204030204" pitchFamily="34" charset="0"/>
                <a:cs typeface="Calibri" panose="020F0502020204030204" pitchFamily="34" charset="0"/>
              </a:rPr>
              <a:t>&amp; </a:t>
            </a:r>
            <a:r>
              <a:rPr lang="en-US" dirty="0" smtClean="0"/>
              <a:t>Entrance</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058400" cy="6256421"/>
          </a:xfrm>
          <a:prstGeom prst="rect">
            <a:avLst/>
          </a:prstGeom>
        </p:spPr>
      </p:pic>
    </p:spTree>
    <p:extLst>
      <p:ext uri="{BB962C8B-B14F-4D97-AF65-F5344CB8AC3E}">
        <p14:creationId xmlns:p14="http://schemas.microsoft.com/office/powerpoint/2010/main" val="21476530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458" y="495916"/>
            <a:ext cx="10058400" cy="5642636"/>
          </a:xfrm>
          <a:prstGeom prst="rect">
            <a:avLst/>
          </a:prstGeom>
        </p:spPr>
      </p:pic>
      <p:sp>
        <p:nvSpPr>
          <p:cNvPr id="3" name="TextBox 2"/>
          <p:cNvSpPr txBox="1"/>
          <p:nvPr/>
        </p:nvSpPr>
        <p:spPr>
          <a:xfrm>
            <a:off x="383458" y="126584"/>
            <a:ext cx="2757949" cy="369332"/>
          </a:xfrm>
          <a:prstGeom prst="rect">
            <a:avLst/>
          </a:prstGeom>
          <a:noFill/>
        </p:spPr>
        <p:txBody>
          <a:bodyPr wrap="square" rtlCol="0">
            <a:spAutoFit/>
          </a:bodyPr>
          <a:lstStyle/>
          <a:p>
            <a:r>
              <a:rPr lang="en-US" dirty="0" smtClean="0"/>
              <a:t>Jr. Sr. High Main Entrance</a:t>
            </a:r>
            <a:endParaRPr lang="en-US" dirty="0"/>
          </a:p>
        </p:txBody>
      </p:sp>
    </p:spTree>
    <p:extLst>
      <p:ext uri="{BB962C8B-B14F-4D97-AF65-F5344CB8AC3E}">
        <p14:creationId xmlns:p14="http://schemas.microsoft.com/office/powerpoint/2010/main" val="3227778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45193"/>
            <a:ext cx="11651226" cy="6185103"/>
          </a:xfrm>
          <a:prstGeom prst="rect">
            <a:avLst/>
          </a:prstGeom>
        </p:spPr>
      </p:pic>
      <p:sp>
        <p:nvSpPr>
          <p:cNvPr id="3" name="TextBox 2"/>
          <p:cNvSpPr txBox="1"/>
          <p:nvPr/>
        </p:nvSpPr>
        <p:spPr>
          <a:xfrm>
            <a:off x="294968" y="245193"/>
            <a:ext cx="2949677" cy="369332"/>
          </a:xfrm>
          <a:prstGeom prst="rect">
            <a:avLst/>
          </a:prstGeom>
          <a:noFill/>
        </p:spPr>
        <p:txBody>
          <a:bodyPr wrap="square" rtlCol="0">
            <a:spAutoFit/>
          </a:bodyPr>
          <a:lstStyle/>
          <a:p>
            <a:r>
              <a:rPr lang="en-US" dirty="0" smtClean="0"/>
              <a:t>Jr. Sr. high Roof</a:t>
            </a:r>
            <a:endParaRPr lang="en-US" dirty="0"/>
          </a:p>
        </p:txBody>
      </p:sp>
    </p:spTree>
    <p:extLst>
      <p:ext uri="{BB962C8B-B14F-4D97-AF65-F5344CB8AC3E}">
        <p14:creationId xmlns:p14="http://schemas.microsoft.com/office/powerpoint/2010/main" val="3665760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0532" y="137979"/>
            <a:ext cx="8064347" cy="523220"/>
          </a:xfrm>
          <a:prstGeom prst="rect">
            <a:avLst/>
          </a:prstGeom>
          <a:noFill/>
        </p:spPr>
        <p:txBody>
          <a:bodyPr wrap="square" rtlCol="0">
            <a:spAutoFit/>
          </a:bodyPr>
          <a:lstStyle/>
          <a:p>
            <a:pPr algn="ctr"/>
            <a:r>
              <a:rPr lang="en-US" sz="2800" spc="300" dirty="0" smtClean="0"/>
              <a:t>Scope of work …Jr. Sr. High</a:t>
            </a:r>
            <a:endParaRPr lang="en-US" sz="2800" spc="300" dirty="0"/>
          </a:p>
        </p:txBody>
      </p:sp>
      <p:sp>
        <p:nvSpPr>
          <p:cNvPr id="3" name="TextBox 2"/>
          <p:cNvSpPr txBox="1"/>
          <p:nvPr/>
        </p:nvSpPr>
        <p:spPr>
          <a:xfrm>
            <a:off x="611432" y="661199"/>
            <a:ext cx="11292289" cy="5493812"/>
          </a:xfrm>
          <a:prstGeom prst="rect">
            <a:avLst/>
          </a:prstGeom>
          <a:noFill/>
        </p:spPr>
        <p:txBody>
          <a:bodyPr wrap="square" rtlCol="0">
            <a:spAutoFit/>
          </a:bodyPr>
          <a:lstStyle/>
          <a:p>
            <a:r>
              <a:rPr lang="en-US" sz="1300" dirty="0" smtClean="0">
                <a:latin typeface="Calibri" panose="020F0502020204030204" pitchFamily="34" charset="0"/>
                <a:cs typeface="Calibri" panose="020F0502020204030204" pitchFamily="34" charset="0"/>
              </a:rPr>
              <a:t>SITE Work</a:t>
            </a:r>
          </a:p>
          <a:p>
            <a:pPr marL="285750" indent="-285750">
              <a:buFont typeface="Arial" panose="020B0604020202020204" pitchFamily="34" charset="0"/>
              <a:buChar char="•"/>
            </a:pPr>
            <a:r>
              <a:rPr lang="en-US" sz="1300" u="sng" dirty="0" smtClean="0">
                <a:latin typeface="Calibri" panose="020F0502020204030204" pitchFamily="34" charset="0"/>
                <a:cs typeface="Calibri" panose="020F0502020204030204" pitchFamily="34" charset="0"/>
              </a:rPr>
              <a:t>Site septic tank </a:t>
            </a:r>
            <a:r>
              <a:rPr lang="en-US" sz="1300" dirty="0" smtClean="0">
                <a:latin typeface="Calibri" panose="020F0502020204030204" pitchFamily="34" charset="0"/>
                <a:cs typeface="Calibri" panose="020F0502020204030204" pitchFamily="34" charset="0"/>
              </a:rPr>
              <a:t>(very important)</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Main entrance &amp; courtyard upgrades/renovation; other entrance improvements: stair </a:t>
            </a:r>
            <a:r>
              <a:rPr lang="en-US" sz="1300" dirty="0">
                <a:latin typeface="Calibri" panose="020F0502020204030204" pitchFamily="34" charset="0"/>
                <a:cs typeface="Calibri" panose="020F0502020204030204" pitchFamily="34" charset="0"/>
              </a:rPr>
              <a:t>railings in need of repair, storm drain </a:t>
            </a:r>
            <a:r>
              <a:rPr lang="en-US" sz="1300" dirty="0" smtClean="0">
                <a:latin typeface="Calibri" panose="020F0502020204030204" pitchFamily="34" charset="0"/>
                <a:cs typeface="Calibri" panose="020F0502020204030204" pitchFamily="34" charset="0"/>
              </a:rPr>
              <a:t>repair</a:t>
            </a:r>
          </a:p>
          <a:p>
            <a:endParaRPr lang="en-US" sz="1300" dirty="0">
              <a:latin typeface="Calibri" panose="020F0502020204030204" pitchFamily="34" charset="0"/>
              <a:cs typeface="Calibri" panose="020F0502020204030204" pitchFamily="34" charset="0"/>
            </a:endParaRPr>
          </a:p>
          <a:p>
            <a:r>
              <a:rPr lang="en-US" sz="1300" dirty="0" smtClean="0">
                <a:latin typeface="Calibri" panose="020F0502020204030204" pitchFamily="34" charset="0"/>
                <a:cs typeface="Calibri" panose="020F0502020204030204" pitchFamily="34" charset="0"/>
              </a:rPr>
              <a:t>ARCHITECTURAL </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Main entrance enhancements (security features, reconfiguration to enhance space and functionality)</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Exterior door replacement – selected doors</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Significant roof replacement on multiple roof elevations (tech/art wing, original 1935 building, 1944 addition)</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Old gym needs natural light (code requirement, windows added to side walls)</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Blue gym gets a complete makeover (bleachers, padding, basketball hoops, floor re-done with new striping and custom logo in the middle, paint)</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Auditorium – significant upgrades (new chairs, stage refinished, all lighting, sound system, paint)</a:t>
            </a:r>
          </a:p>
          <a:p>
            <a:pPr marL="285750" indent="-285750">
              <a:buFont typeface="Arial" panose="020B0604020202020204" pitchFamily="34" charset="0"/>
              <a:buChar char="•"/>
            </a:pPr>
            <a:endParaRPr lang="en-US" sz="1300" dirty="0">
              <a:latin typeface="Calibri" panose="020F0502020204030204" pitchFamily="34" charset="0"/>
              <a:cs typeface="Calibri" panose="020F0502020204030204" pitchFamily="34" charset="0"/>
            </a:endParaRPr>
          </a:p>
          <a:p>
            <a:r>
              <a:rPr lang="en-US" sz="1300" dirty="0" smtClean="0">
                <a:latin typeface="Calibri" panose="020F0502020204030204" pitchFamily="34" charset="0"/>
                <a:cs typeface="Calibri" panose="020F0502020204030204" pitchFamily="34" charset="0"/>
              </a:rPr>
              <a:t>PLUMBING</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Replace galvanized piping, update bathrooms, mop basins, water coolers/drinking fountains upgrades and additions, mop basins</a:t>
            </a:r>
          </a:p>
          <a:p>
            <a:endParaRPr lang="en-US" sz="1300" dirty="0" smtClean="0">
              <a:latin typeface="Calibri" panose="020F0502020204030204" pitchFamily="34" charset="0"/>
              <a:cs typeface="Calibri" panose="020F0502020204030204" pitchFamily="34" charset="0"/>
            </a:endParaRPr>
          </a:p>
          <a:p>
            <a:r>
              <a:rPr lang="en-US" sz="1300" dirty="0" smtClean="0">
                <a:latin typeface="Calibri" panose="020F0502020204030204" pitchFamily="34" charset="0"/>
                <a:cs typeface="Calibri" panose="020F0502020204030204" pitchFamily="34" charset="0"/>
              </a:rPr>
              <a:t>MECHANICAL(HVAC) – significant work desperately needed</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Replace exhaust fans, ventilation systems, and unit ventilators (many are at end of useful life; airflow improvements)</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Various building heating systems need upgrading</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Auditorium air conditioning added; air conditioning in computer rooms, data and electrical closets added or replaced</a:t>
            </a:r>
          </a:p>
          <a:p>
            <a:endParaRPr lang="en-US" sz="1300" dirty="0">
              <a:latin typeface="Calibri" panose="020F0502020204030204" pitchFamily="34" charset="0"/>
              <a:cs typeface="Calibri" panose="020F0502020204030204" pitchFamily="34" charset="0"/>
            </a:endParaRPr>
          </a:p>
          <a:p>
            <a:r>
              <a:rPr lang="en-US" sz="1300" dirty="0" smtClean="0">
                <a:latin typeface="Calibri" panose="020F0502020204030204" pitchFamily="34" charset="0"/>
                <a:cs typeface="Calibri" panose="020F0502020204030204" pitchFamily="34" charset="0"/>
              </a:rPr>
              <a:t>ELECTRICAL</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Technology and security upgrades (tech infrastructure upgrades; intrusion, door contacts, additional cameras)</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Pad mounted transformer and new electrical feed (required with auditorium A/C)</a:t>
            </a:r>
          </a:p>
          <a:p>
            <a:pPr marL="285750" indent="-285750">
              <a:buFont typeface="Arial" panose="020B0604020202020204" pitchFamily="34" charset="0"/>
              <a:buChar char="•"/>
            </a:pPr>
            <a:r>
              <a:rPr lang="en-US" sz="1300" dirty="0" smtClean="0">
                <a:latin typeface="Calibri" panose="020F0502020204030204" pitchFamily="34" charset="0"/>
                <a:cs typeface="Calibri" panose="020F0502020204030204" pitchFamily="34" charset="0"/>
              </a:rPr>
              <a:t>Lighting upgrades (hallways, classroom, custodial closets, auditorium)</a:t>
            </a:r>
          </a:p>
          <a:p>
            <a:endParaRPr lang="en-US" sz="1300" dirty="0" smtClean="0">
              <a:latin typeface="Calibri" panose="020F0502020204030204" pitchFamily="34" charset="0"/>
              <a:cs typeface="Calibri" panose="020F0502020204030204" pitchFamily="34" charset="0"/>
            </a:endParaRPr>
          </a:p>
          <a:p>
            <a:pPr algn="ctr"/>
            <a:r>
              <a:rPr lang="en-US" sz="1300" dirty="0" smtClean="0">
                <a:latin typeface="Calibri" panose="020F0502020204030204" pitchFamily="34" charset="0"/>
                <a:cs typeface="Calibri" panose="020F0502020204030204" pitchFamily="34" charset="0"/>
              </a:rPr>
              <a:t>Work is estimated at about $7.8 million.  The Jr. Sr. High School building is in critical need of significant infrastructure work.</a:t>
            </a:r>
            <a:endParaRPr lang="en-US" sz="1300" dirty="0">
              <a:latin typeface="Calibri" panose="020F0502020204030204" pitchFamily="34" charset="0"/>
              <a:cs typeface="Calibri" panose="020F0502020204030204" pitchFamily="34" charset="0"/>
            </a:endParaRPr>
          </a:p>
        </p:txBody>
      </p:sp>
      <p:sp>
        <p:nvSpPr>
          <p:cNvPr id="4" name="TextBox 3"/>
          <p:cNvSpPr txBox="1"/>
          <p:nvPr/>
        </p:nvSpPr>
        <p:spPr>
          <a:xfrm>
            <a:off x="6096947" y="214923"/>
            <a:ext cx="2250640" cy="369332"/>
          </a:xfrm>
          <a:prstGeom prst="rect">
            <a:avLst/>
          </a:prstGeom>
          <a:noFill/>
        </p:spPr>
        <p:txBody>
          <a:bodyPr wrap="square" rtlCol="0">
            <a:spAutoFit/>
          </a:bodyPr>
          <a:lstStyle/>
          <a:p>
            <a:pPr algn="ctr"/>
            <a:r>
              <a:rPr lang="en-US" cap="all" dirty="0" smtClean="0">
                <a:latin typeface="Calibri" panose="020F0502020204030204" pitchFamily="34" charset="0"/>
                <a:cs typeface="Calibri" panose="020F0502020204030204" pitchFamily="34" charset="0"/>
              </a:rPr>
              <a:t>(Detailed look)</a:t>
            </a:r>
            <a:endParaRPr lang="en-US" cap="al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99687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79872" y="324465"/>
            <a:ext cx="9866671" cy="6001643"/>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If the February 2019 vote is successful (i.e. “phase 1”), the site work, as shown, will seamlessly integrate into any future projects involving site work that the district might choose to do. </a:t>
            </a:r>
          </a:p>
          <a:p>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It could look like the “phase 2” design, but the details on that will be worked out in future years.  There’s always more planning to do and the needs of the district may change, leading us to a different design.  But, at least there’s a concept and a plan.  </a:t>
            </a:r>
          </a:p>
          <a:p>
            <a:endParaRPr lang="en-US" sz="2400" dirty="0">
              <a:latin typeface="Calibri" panose="020F0502020204030204" pitchFamily="34" charset="0"/>
              <a:cs typeface="Calibri" panose="020F0502020204030204" pitchFamily="34" charset="0"/>
            </a:endParaRPr>
          </a:p>
          <a:p>
            <a:r>
              <a:rPr lang="en-US" sz="2400" dirty="0" smtClean="0">
                <a:latin typeface="Calibri" panose="020F0502020204030204" pitchFamily="34" charset="0"/>
                <a:cs typeface="Calibri" panose="020F0502020204030204" pitchFamily="34" charset="0"/>
              </a:rPr>
              <a:t>The next 2 slides show both of these things…</a:t>
            </a:r>
          </a:p>
          <a:p>
            <a:pPr marL="236538" indent="-236538"/>
            <a:r>
              <a:rPr lang="en-US" sz="2400" dirty="0" smtClean="0">
                <a:latin typeface="Calibri" panose="020F0502020204030204" pitchFamily="34" charset="0"/>
                <a:cs typeface="Calibri" panose="020F0502020204030204" pitchFamily="34" charset="0"/>
              </a:rPr>
              <a:t>- Notice the work that is planned as part of February 2019 project and what the campus will look like after that work is completed.</a:t>
            </a:r>
          </a:p>
          <a:p>
            <a:pPr marL="236538" indent="-236538"/>
            <a:r>
              <a:rPr lang="en-US" sz="2400" dirty="0" smtClean="0">
                <a:latin typeface="Calibri" panose="020F0502020204030204" pitchFamily="34" charset="0"/>
                <a:cs typeface="Calibri" panose="020F0502020204030204" pitchFamily="34" charset="0"/>
              </a:rPr>
              <a:t>- Notice what the campus could look like if the district chooses to do some or all of the site work items shown as a concept for down the road (i.e. a “phase 2” project).  The February 2019 vote doesn’t involve any of these items. </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854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737" y="16042"/>
            <a:ext cx="9801725" cy="6256421"/>
          </a:xfrm>
          <a:prstGeom prst="rect">
            <a:avLst/>
          </a:prstGeom>
        </p:spPr>
      </p:pic>
    </p:spTree>
    <p:extLst>
      <p:ext uri="{BB962C8B-B14F-4D97-AF65-F5344CB8AC3E}">
        <p14:creationId xmlns:p14="http://schemas.microsoft.com/office/powerpoint/2010/main" val="1306308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174" y="0"/>
            <a:ext cx="10161639" cy="6253316"/>
          </a:xfrm>
          <a:prstGeom prst="rect">
            <a:avLst/>
          </a:prstGeom>
        </p:spPr>
      </p:pic>
    </p:spTree>
    <p:extLst>
      <p:ext uri="{BB962C8B-B14F-4D97-AF65-F5344CB8AC3E}">
        <p14:creationId xmlns:p14="http://schemas.microsoft.com/office/powerpoint/2010/main" val="30455026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26255" y="363557"/>
            <a:ext cx="8064347" cy="461665"/>
          </a:xfrm>
          <a:prstGeom prst="rect">
            <a:avLst/>
          </a:prstGeom>
          <a:noFill/>
        </p:spPr>
        <p:txBody>
          <a:bodyPr wrap="square" rtlCol="0">
            <a:spAutoFit/>
          </a:bodyPr>
          <a:lstStyle/>
          <a:p>
            <a:pPr algn="ctr"/>
            <a:r>
              <a:rPr lang="en-US" sz="2400" spc="300" dirty="0" smtClean="0"/>
              <a:t>Funding for the project</a:t>
            </a:r>
            <a:endParaRPr lang="en-US" sz="2400" spc="300" dirty="0"/>
          </a:p>
        </p:txBody>
      </p:sp>
      <p:graphicFrame>
        <p:nvGraphicFramePr>
          <p:cNvPr id="11" name="Table 10"/>
          <p:cNvGraphicFramePr>
            <a:graphicFrameLocks noGrp="1"/>
          </p:cNvGraphicFramePr>
          <p:nvPr>
            <p:extLst>
              <p:ext uri="{D42A27DB-BD31-4B8C-83A1-F6EECF244321}">
                <p14:modId xmlns:p14="http://schemas.microsoft.com/office/powerpoint/2010/main" val="828987671"/>
              </p:ext>
            </p:extLst>
          </p:nvPr>
        </p:nvGraphicFramePr>
        <p:xfrm>
          <a:off x="2657238" y="1122772"/>
          <a:ext cx="7002380" cy="4320902"/>
        </p:xfrm>
        <a:graphic>
          <a:graphicData uri="http://schemas.openxmlformats.org/drawingml/2006/table">
            <a:tbl>
              <a:tblPr firstRow="1" firstCol="1" bandRow="1">
                <a:tableStyleId>{306799F8-075E-4A3A-A7F6-7FBC6576F1A4}</a:tableStyleId>
              </a:tblPr>
              <a:tblGrid>
                <a:gridCol w="4235117">
                  <a:extLst>
                    <a:ext uri="{9D8B030D-6E8A-4147-A177-3AD203B41FA5}">
                      <a16:colId xmlns:a16="http://schemas.microsoft.com/office/drawing/2014/main" val="4032974112"/>
                    </a:ext>
                  </a:extLst>
                </a:gridCol>
                <a:gridCol w="2767263">
                  <a:extLst>
                    <a:ext uri="{9D8B030D-6E8A-4147-A177-3AD203B41FA5}">
                      <a16:colId xmlns:a16="http://schemas.microsoft.com/office/drawing/2014/main" val="1332000806"/>
                    </a:ext>
                  </a:extLst>
                </a:gridCol>
              </a:tblGrid>
              <a:tr h="545937">
                <a:tc>
                  <a:txBody>
                    <a:bodyPr/>
                    <a:lstStyle/>
                    <a:p>
                      <a:pPr marL="0" marR="0" algn="l">
                        <a:lnSpc>
                          <a:spcPct val="107000"/>
                        </a:lnSpc>
                        <a:spcBef>
                          <a:spcPts val="0"/>
                        </a:spcBef>
                        <a:spcAft>
                          <a:spcPts val="0"/>
                        </a:spcAft>
                      </a:pPr>
                      <a:r>
                        <a:rPr lang="en-US" sz="1800" b="1" dirty="0">
                          <a:solidFill>
                            <a:schemeClr val="bg2">
                              <a:lumMod val="10000"/>
                            </a:schemeClr>
                          </a:solidFill>
                          <a:effectLst/>
                          <a:latin typeface="Calibri" panose="020F0502020204030204" pitchFamily="34" charset="0"/>
                          <a:cs typeface="Calibri" panose="020F0502020204030204" pitchFamily="34" charset="0"/>
                        </a:rPr>
                        <a:t>TOTAL PROJECT COST</a:t>
                      </a:r>
                      <a:endParaRPr lang="en-US" sz="18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l">
                        <a:lnSpc>
                          <a:spcPct val="107000"/>
                        </a:lnSpc>
                        <a:spcBef>
                          <a:spcPts val="0"/>
                        </a:spcBef>
                        <a:spcAft>
                          <a:spcPts val="0"/>
                        </a:spcAft>
                      </a:pPr>
                      <a:r>
                        <a:rPr lang="en-US" sz="1800" b="1" dirty="0">
                          <a:solidFill>
                            <a:schemeClr val="bg2">
                              <a:lumMod val="10000"/>
                            </a:schemeClr>
                          </a:solidFill>
                          <a:effectLst/>
                          <a:latin typeface="Calibri" panose="020F0502020204030204" pitchFamily="34" charset="0"/>
                          <a:cs typeface="Calibri" panose="020F0502020204030204" pitchFamily="34" charset="0"/>
                        </a:rPr>
                        <a:t> $10,651,665 </a:t>
                      </a:r>
                      <a:endParaRPr lang="en-US" sz="18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73918263"/>
                  </a:ext>
                </a:extLst>
              </a:tr>
              <a:tr h="266751">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Capital Reserve</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 $504,550 </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extLst>
                  <a:ext uri="{0D108BD9-81ED-4DB2-BD59-A6C34878D82A}">
                    <a16:rowId xmlns:a16="http://schemas.microsoft.com/office/drawing/2014/main" val="1914293015"/>
                  </a:ext>
                </a:extLst>
              </a:tr>
              <a:tr h="266751">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Fund Balance</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 $500,000 </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808672691"/>
                  </a:ext>
                </a:extLst>
              </a:tr>
              <a:tr h="480830">
                <a:tc>
                  <a:txBody>
                    <a:bodyPr/>
                    <a:lstStyle/>
                    <a:p>
                      <a:pPr marL="0" marR="0" algn="l">
                        <a:lnSpc>
                          <a:spcPct val="107000"/>
                        </a:lnSpc>
                        <a:spcBef>
                          <a:spcPts val="0"/>
                        </a:spcBef>
                        <a:spcAft>
                          <a:spcPts val="0"/>
                        </a:spcAft>
                      </a:pPr>
                      <a:r>
                        <a:rPr lang="en-US" sz="1800" b="1" dirty="0">
                          <a:solidFill>
                            <a:schemeClr val="bg2">
                              <a:lumMod val="10000"/>
                            </a:schemeClr>
                          </a:solidFill>
                          <a:effectLst/>
                          <a:latin typeface="Calibri" panose="020F0502020204030204" pitchFamily="34" charset="0"/>
                          <a:cs typeface="Calibri" panose="020F0502020204030204" pitchFamily="34" charset="0"/>
                        </a:rPr>
                        <a:t>Local Share</a:t>
                      </a:r>
                      <a:endParaRPr lang="en-US" sz="18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tc>
                  <a:txBody>
                    <a:bodyPr/>
                    <a:lstStyle/>
                    <a:p>
                      <a:pPr marL="0" marR="0" algn="l">
                        <a:lnSpc>
                          <a:spcPct val="107000"/>
                        </a:lnSpc>
                        <a:spcBef>
                          <a:spcPts val="0"/>
                        </a:spcBef>
                        <a:spcAft>
                          <a:spcPts val="0"/>
                        </a:spcAft>
                      </a:pPr>
                      <a:r>
                        <a:rPr lang="en-US" sz="1800" b="1" dirty="0">
                          <a:solidFill>
                            <a:schemeClr val="bg2">
                              <a:lumMod val="10000"/>
                            </a:schemeClr>
                          </a:solidFill>
                          <a:effectLst/>
                          <a:latin typeface="Calibri" panose="020F0502020204030204" pitchFamily="34" charset="0"/>
                          <a:cs typeface="Calibri" panose="020F0502020204030204" pitchFamily="34" charset="0"/>
                        </a:rPr>
                        <a:t> $9,647,115 </a:t>
                      </a:r>
                      <a:endParaRPr lang="en-US" sz="1800" b="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extLst>
                  <a:ext uri="{0D108BD9-81ED-4DB2-BD59-A6C34878D82A}">
                    <a16:rowId xmlns:a16="http://schemas.microsoft.com/office/drawing/2014/main" val="1399165663"/>
                  </a:ext>
                </a:extLst>
              </a:tr>
              <a:tr h="392093">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Building Aid Ratio is </a:t>
                      </a:r>
                      <a:r>
                        <a:rPr lang="en-US" sz="1800" b="0" dirty="0" smtClean="0">
                          <a:solidFill>
                            <a:schemeClr val="bg2">
                              <a:lumMod val="10000"/>
                            </a:schemeClr>
                          </a:solidFill>
                          <a:effectLst/>
                          <a:latin typeface="Calibri" panose="020F0502020204030204" pitchFamily="34" charset="0"/>
                          <a:cs typeface="Calibri" panose="020F0502020204030204" pitchFamily="34" charset="0"/>
                        </a:rPr>
                        <a:t>about…93</a:t>
                      </a:r>
                      <a:r>
                        <a:rPr lang="en-US" sz="1800" b="0" dirty="0">
                          <a:solidFill>
                            <a:schemeClr val="bg2">
                              <a:lumMod val="10000"/>
                            </a:schemeClr>
                          </a:solidFill>
                          <a:effectLst/>
                          <a:latin typeface="Calibri" panose="020F0502020204030204" pitchFamily="34" charset="0"/>
                          <a:cs typeface="Calibri" panose="020F0502020204030204" pitchFamily="34" charset="0"/>
                        </a:rPr>
                        <a:t>%</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l">
                        <a:lnSpc>
                          <a:spcPct val="107000"/>
                        </a:lnSpc>
                      </a:pPr>
                      <a:endParaRPr lang="en-US" sz="1800" b="0" dirty="0">
                        <a:solidFill>
                          <a:schemeClr val="bg2">
                            <a:lumMod val="10000"/>
                          </a:schemeClr>
                        </a:solidFill>
                        <a:effectLst/>
                        <a:latin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435159091"/>
                  </a:ext>
                </a:extLst>
              </a:tr>
              <a:tr h="635440">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Smart School Money </a:t>
                      </a:r>
                    </a:p>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(applied after $ received)</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 $1,173,008 </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extLst>
                  <a:ext uri="{0D108BD9-81ED-4DB2-BD59-A6C34878D82A}">
                    <a16:rowId xmlns:a16="http://schemas.microsoft.com/office/drawing/2014/main" val="2182363867"/>
                  </a:ext>
                </a:extLst>
              </a:tr>
              <a:tr h="445168">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Average Levy Impact (per year for 15 years)</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 $49,030 (1.21%)</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82401874"/>
                  </a:ext>
                </a:extLst>
              </a:tr>
              <a:tr h="365672">
                <a:tc>
                  <a:txBody>
                    <a:bodyPr/>
                    <a:lstStyle/>
                    <a:p>
                      <a:pPr marL="0" marR="0" algn="l">
                        <a:lnSpc>
                          <a:spcPct val="107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Average impact of 1.21%</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tc>
                  <a:txBody>
                    <a:bodyPr/>
                    <a:lstStyle/>
                    <a:p>
                      <a:pPr marL="0" marR="0" algn="l">
                        <a:lnSpc>
                          <a:spcPct val="150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$0.185 per $1,000</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extLst>
                  <a:ext uri="{0D108BD9-81ED-4DB2-BD59-A6C34878D82A}">
                    <a16:rowId xmlns:a16="http://schemas.microsoft.com/office/drawing/2014/main" val="3087433162"/>
                  </a:ext>
                </a:extLst>
              </a:tr>
              <a:tr h="365672">
                <a:tc>
                  <a:txBody>
                    <a:bodyPr/>
                    <a:lstStyle/>
                    <a:p>
                      <a:pPr algn="l">
                        <a:lnSpc>
                          <a:spcPct val="107000"/>
                        </a:lnSpc>
                      </a:pPr>
                      <a:endParaRPr lang="en-US" sz="1800" b="0" dirty="0">
                        <a:solidFill>
                          <a:schemeClr val="bg2">
                            <a:lumMod val="10000"/>
                          </a:schemeClr>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tc>
                  <a:txBody>
                    <a:bodyPr/>
                    <a:lstStyle/>
                    <a:p>
                      <a:pPr marL="0" marR="0" algn="l">
                        <a:lnSpc>
                          <a:spcPct val="150000"/>
                        </a:lnSpc>
                        <a:spcBef>
                          <a:spcPts val="0"/>
                        </a:spcBef>
                        <a:spcAft>
                          <a:spcPts val="0"/>
                        </a:spcAft>
                      </a:pPr>
                      <a:r>
                        <a:rPr lang="en-US" sz="1800" b="0" dirty="0">
                          <a:solidFill>
                            <a:schemeClr val="bg2">
                              <a:lumMod val="10000"/>
                            </a:schemeClr>
                          </a:solidFill>
                          <a:effectLst/>
                          <a:latin typeface="Calibri" panose="020F0502020204030204" pitchFamily="34" charset="0"/>
                          <a:cs typeface="Calibri" panose="020F0502020204030204" pitchFamily="34" charset="0"/>
                        </a:rPr>
                        <a:t>$18.50 on a $100,000 home</a:t>
                      </a:r>
                      <a:endParaRPr lang="en-US" sz="1800" b="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extLst>
                  <a:ext uri="{0D108BD9-81ED-4DB2-BD59-A6C34878D82A}">
                    <a16:rowId xmlns:a16="http://schemas.microsoft.com/office/drawing/2014/main" val="4163866639"/>
                  </a:ext>
                </a:extLst>
              </a:tr>
              <a:tr h="365672">
                <a:tc>
                  <a:txBody>
                    <a:bodyPr/>
                    <a:lstStyle/>
                    <a:p>
                      <a:pPr algn="l">
                        <a:lnSpc>
                          <a:spcPct val="107000"/>
                        </a:lnSpc>
                      </a:pPr>
                      <a:endParaRPr lang="en-US" sz="1800" b="0" dirty="0">
                        <a:solidFill>
                          <a:schemeClr val="bg2">
                            <a:lumMod val="10000"/>
                          </a:schemeClr>
                        </a:solidFill>
                        <a:effectLst/>
                        <a:latin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tc>
                  <a:txBody>
                    <a:bodyPr/>
                    <a:lstStyle/>
                    <a:p>
                      <a:pPr marL="0" marR="0" algn="l">
                        <a:lnSpc>
                          <a:spcPct val="150000"/>
                        </a:lnSpc>
                        <a:spcBef>
                          <a:spcPts val="0"/>
                        </a:spcBef>
                        <a:spcAft>
                          <a:spcPts val="0"/>
                        </a:spcAft>
                      </a:pPr>
                      <a:r>
                        <a:rPr lang="en-US" sz="1800" b="0" i="1" dirty="0">
                          <a:solidFill>
                            <a:schemeClr val="bg2">
                              <a:lumMod val="10000"/>
                            </a:schemeClr>
                          </a:solidFill>
                          <a:effectLst/>
                          <a:latin typeface="Calibri" panose="020F0502020204030204" pitchFamily="34" charset="0"/>
                          <a:cs typeface="Calibri" panose="020F0502020204030204" pitchFamily="34" charset="0"/>
                        </a:rPr>
                        <a:t>$1.54 per month</a:t>
                      </a:r>
                      <a:endParaRPr lang="en-US" sz="1800" b="0" i="1"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D7D7"/>
                    </a:solidFill>
                  </a:tcPr>
                </a:tc>
                <a:extLst>
                  <a:ext uri="{0D108BD9-81ED-4DB2-BD59-A6C34878D82A}">
                    <a16:rowId xmlns:a16="http://schemas.microsoft.com/office/drawing/2014/main" val="346639785"/>
                  </a:ext>
                </a:extLst>
              </a:tr>
            </a:tbl>
          </a:graphicData>
        </a:graphic>
      </p:graphicFrame>
    </p:spTree>
    <p:extLst>
      <p:ext uri="{BB962C8B-B14F-4D97-AF65-F5344CB8AC3E}">
        <p14:creationId xmlns:p14="http://schemas.microsoft.com/office/powerpoint/2010/main" val="17586803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8866" y="941696"/>
            <a:ext cx="10413241" cy="4893647"/>
          </a:xfrm>
          <a:prstGeom prst="rect">
            <a:avLst/>
          </a:prstGeom>
          <a:noFill/>
        </p:spPr>
        <p:txBody>
          <a:bodyPr wrap="square" rtlCol="0">
            <a:spAutoFit/>
          </a:bodyPr>
          <a:lstStyle/>
          <a:p>
            <a:r>
              <a:rPr lang="en-US" sz="2400" i="1" dirty="0" smtClean="0">
                <a:latin typeface="Calibri" panose="020F0502020204030204" pitchFamily="34" charset="0"/>
                <a:cs typeface="Calibri" panose="020F0502020204030204" pitchFamily="34" charset="0"/>
              </a:rPr>
              <a:t>The connection between the environment in which our children learn and the impact on their performance is well-known.  It is imperative, then, that we “build their future.”  </a:t>
            </a:r>
          </a:p>
          <a:p>
            <a:endParaRPr lang="en-US" sz="2400" i="1" dirty="0" smtClean="0">
              <a:latin typeface="Calibri" panose="020F0502020204030204" pitchFamily="34" charset="0"/>
              <a:cs typeface="Calibri" panose="020F0502020204030204" pitchFamily="34" charset="0"/>
            </a:endParaRPr>
          </a:p>
          <a:p>
            <a:endParaRPr lang="en-US" sz="2400" i="1" dirty="0">
              <a:latin typeface="Calibri" panose="020F0502020204030204" pitchFamily="34" charset="0"/>
              <a:cs typeface="Calibri" panose="020F0502020204030204" pitchFamily="34" charset="0"/>
            </a:endParaRPr>
          </a:p>
          <a:p>
            <a:r>
              <a:rPr lang="en-US" sz="2400" i="1" dirty="0" smtClean="0">
                <a:latin typeface="Calibri" panose="020F0502020204030204" pitchFamily="34" charset="0"/>
                <a:cs typeface="Calibri" panose="020F0502020204030204" pitchFamily="34" charset="0"/>
              </a:rPr>
              <a:t>When we invest in our school facilities, we invest in the future of our children.  They deserve a safe and secure learning environment that they can be proud of!</a:t>
            </a:r>
          </a:p>
          <a:p>
            <a:endParaRPr lang="en-US" sz="2400" i="1" dirty="0">
              <a:latin typeface="Calibri" panose="020F0502020204030204" pitchFamily="34" charset="0"/>
              <a:cs typeface="Calibri" panose="020F0502020204030204" pitchFamily="34" charset="0"/>
            </a:endParaRPr>
          </a:p>
          <a:p>
            <a:endParaRPr lang="en-US" sz="2400" i="1" dirty="0" smtClean="0">
              <a:latin typeface="Calibri" panose="020F0502020204030204" pitchFamily="34" charset="0"/>
              <a:cs typeface="Calibri" panose="020F0502020204030204" pitchFamily="34" charset="0"/>
            </a:endParaRPr>
          </a:p>
          <a:p>
            <a:r>
              <a:rPr lang="en-US" sz="2400" i="1" dirty="0" smtClean="0">
                <a:latin typeface="Calibri" panose="020F0502020204030204" pitchFamily="34" charset="0"/>
                <a:cs typeface="Calibri" panose="020F0502020204030204" pitchFamily="34" charset="0"/>
              </a:rPr>
              <a:t>There is really no time better than now to take on the challenging task of aligning the quality of our physical facilities with the expectations and desires we have for our students’ school experience and their overall achievement.  </a:t>
            </a:r>
          </a:p>
          <a:p>
            <a:pPr algn="ctr"/>
            <a:r>
              <a:rPr lang="en-US" sz="2400" i="1" dirty="0" smtClean="0">
                <a:latin typeface="Calibri" panose="020F0502020204030204" pitchFamily="34" charset="0"/>
                <a:cs typeface="Calibri" panose="020F0502020204030204" pitchFamily="34" charset="0"/>
              </a:rPr>
              <a:t>The future truly is NOW!</a:t>
            </a:r>
          </a:p>
        </p:txBody>
      </p:sp>
    </p:spTree>
    <p:extLst>
      <p:ext uri="{BB962C8B-B14F-4D97-AF65-F5344CB8AC3E}">
        <p14:creationId xmlns:p14="http://schemas.microsoft.com/office/powerpoint/2010/main" val="34277882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9507" y="220018"/>
            <a:ext cx="8064347" cy="461665"/>
          </a:xfrm>
          <a:prstGeom prst="rect">
            <a:avLst/>
          </a:prstGeom>
          <a:noFill/>
        </p:spPr>
        <p:txBody>
          <a:bodyPr wrap="square" rtlCol="0">
            <a:spAutoFit/>
          </a:bodyPr>
          <a:lstStyle/>
          <a:p>
            <a:pPr algn="ctr"/>
            <a:r>
              <a:rPr lang="en-US" sz="2400" spc="300" dirty="0" smtClean="0"/>
              <a:t>Timeline and plan moving forward</a:t>
            </a:r>
            <a:endParaRPr lang="en-US" sz="2400" spc="300" dirty="0"/>
          </a:p>
        </p:txBody>
      </p:sp>
      <p:graphicFrame>
        <p:nvGraphicFramePr>
          <p:cNvPr id="4" name="Table 3"/>
          <p:cNvGraphicFramePr>
            <a:graphicFrameLocks noGrp="1"/>
          </p:cNvGraphicFramePr>
          <p:nvPr>
            <p:extLst>
              <p:ext uri="{D42A27DB-BD31-4B8C-83A1-F6EECF244321}">
                <p14:modId xmlns:p14="http://schemas.microsoft.com/office/powerpoint/2010/main" val="489936652"/>
              </p:ext>
            </p:extLst>
          </p:nvPr>
        </p:nvGraphicFramePr>
        <p:xfrm>
          <a:off x="509956" y="990855"/>
          <a:ext cx="7799623" cy="4396357"/>
        </p:xfrm>
        <a:graphic>
          <a:graphicData uri="http://schemas.openxmlformats.org/drawingml/2006/table">
            <a:tbl>
              <a:tblPr firstRow="1" firstCol="1" bandRow="1">
                <a:tableStyleId>{5C22544A-7EE6-4342-B048-85BDC9FD1C3A}</a:tableStyleId>
              </a:tblPr>
              <a:tblGrid>
                <a:gridCol w="2127170">
                  <a:extLst>
                    <a:ext uri="{9D8B030D-6E8A-4147-A177-3AD203B41FA5}">
                      <a16:colId xmlns:a16="http://schemas.microsoft.com/office/drawing/2014/main" val="2597302506"/>
                    </a:ext>
                  </a:extLst>
                </a:gridCol>
                <a:gridCol w="1772642">
                  <a:extLst>
                    <a:ext uri="{9D8B030D-6E8A-4147-A177-3AD203B41FA5}">
                      <a16:colId xmlns:a16="http://schemas.microsoft.com/office/drawing/2014/main" val="2735167080"/>
                    </a:ext>
                  </a:extLst>
                </a:gridCol>
                <a:gridCol w="1950663">
                  <a:extLst>
                    <a:ext uri="{9D8B030D-6E8A-4147-A177-3AD203B41FA5}">
                      <a16:colId xmlns:a16="http://schemas.microsoft.com/office/drawing/2014/main" val="2403514518"/>
                    </a:ext>
                  </a:extLst>
                </a:gridCol>
                <a:gridCol w="1949148">
                  <a:extLst>
                    <a:ext uri="{9D8B030D-6E8A-4147-A177-3AD203B41FA5}">
                      <a16:colId xmlns:a16="http://schemas.microsoft.com/office/drawing/2014/main" val="3444170437"/>
                    </a:ext>
                  </a:extLst>
                </a:gridCol>
              </a:tblGrid>
              <a:tr h="308586">
                <a:tc gridSpan="4">
                  <a:txBody>
                    <a:bodyPr/>
                    <a:lstStyle/>
                    <a:p>
                      <a:pPr marL="0" marR="26670" algn="ctr">
                        <a:lnSpc>
                          <a:spcPct val="107000"/>
                        </a:lnSpc>
                        <a:spcBef>
                          <a:spcPts val="0"/>
                        </a:spcBef>
                        <a:spcAft>
                          <a:spcPts val="0"/>
                        </a:spcAft>
                      </a:pPr>
                      <a:r>
                        <a:rPr lang="en-US" sz="1200" dirty="0">
                          <a:solidFill>
                            <a:schemeClr val="bg2">
                              <a:lumMod val="10000"/>
                            </a:schemeClr>
                          </a:solidFill>
                          <a:effectLst/>
                          <a:latin typeface="Calibri" panose="020F0502020204030204" pitchFamily="34" charset="0"/>
                          <a:cs typeface="Calibri" panose="020F0502020204030204" pitchFamily="34" charset="0"/>
                        </a:rPr>
                        <a:t>PROPOSED PROJECT TIMELINE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5792051"/>
                  </a:ext>
                </a:extLst>
              </a:tr>
              <a:tr h="212868">
                <a:tc>
                  <a:txBody>
                    <a:bodyPr/>
                    <a:lstStyle/>
                    <a:p>
                      <a:pPr marL="0" marR="2730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Phase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Start Date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048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End Date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2385"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Duration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4138430073"/>
                  </a:ext>
                </a:extLst>
              </a:tr>
              <a:tr h="212868">
                <a:tc>
                  <a:txBody>
                    <a:bodyPr/>
                    <a:lstStyle/>
                    <a:p>
                      <a:pPr marL="0" marR="2921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Progress Meeting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Oct. 23, 2018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Oct. 23, 2018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845"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 - -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06377023"/>
                  </a:ext>
                </a:extLst>
              </a:tr>
              <a:tr h="212868">
                <a:tc>
                  <a:txBody>
                    <a:bodyPr/>
                    <a:lstStyle/>
                    <a:p>
                      <a:pPr marL="0" marR="2730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Board of Ed. Presentation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730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Nov. 14, 2018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1270" marR="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          Nov. 14, 2018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845"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 - -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323158227"/>
                  </a:ext>
                </a:extLst>
              </a:tr>
              <a:tr h="500740">
                <a:tc>
                  <a:txBody>
                    <a:bodyPr/>
                    <a:lstStyle/>
                    <a:p>
                      <a:pPr marL="0" marR="2603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Board of Ed. </a:t>
                      </a:r>
                      <a:endParaRPr lang="en-US" sz="1100" dirty="0">
                        <a:solidFill>
                          <a:schemeClr val="bg2">
                            <a:lumMod val="10000"/>
                          </a:schemeClr>
                        </a:solidFill>
                        <a:effectLst/>
                        <a:latin typeface="Calibri" panose="020F0502020204030204" pitchFamily="34" charset="0"/>
                        <a:cs typeface="Calibri" panose="020F0502020204030204" pitchFamily="34" charset="0"/>
                      </a:endParaRPr>
                    </a:p>
                    <a:p>
                      <a:pPr marL="12700" marR="508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Action/SEQRA/Set Vote Date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7305"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Dec. 12, 2018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048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Dec. 12, 2018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0" indent="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 </a:t>
                      </a:r>
                      <a:r>
                        <a:rPr lang="en-US" sz="1000" dirty="0">
                          <a:solidFill>
                            <a:schemeClr val="bg2">
                              <a:lumMod val="10000"/>
                            </a:schemeClr>
                          </a:solidFill>
                          <a:effectLst/>
                          <a:latin typeface="Calibri" panose="020F0502020204030204" pitchFamily="34" charset="0"/>
                          <a:cs typeface="Calibri" panose="020F0502020204030204" pitchFamily="34" charset="0"/>
                        </a:rPr>
                        <a:t>- - -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1598143"/>
                  </a:ext>
                </a:extLst>
              </a:tr>
              <a:tr h="212868">
                <a:tc>
                  <a:txBody>
                    <a:bodyPr/>
                    <a:lstStyle/>
                    <a:p>
                      <a:pPr marL="0" marR="2603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Referendum/Vote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Feb. 12, 2019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Feb. 12, 2019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 </a:t>
                      </a:r>
                      <a:r>
                        <a:rPr lang="en-US" sz="1000" dirty="0">
                          <a:solidFill>
                            <a:schemeClr val="bg2">
                              <a:lumMod val="10000"/>
                            </a:schemeClr>
                          </a:solidFill>
                          <a:effectLst/>
                          <a:latin typeface="Calibri" panose="020F0502020204030204" pitchFamily="34" charset="0"/>
                          <a:cs typeface="Calibri" panose="020F0502020204030204" pitchFamily="34" charset="0"/>
                        </a:rPr>
                        <a:t>- - -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3631699166"/>
                  </a:ext>
                </a:extLst>
              </a:tr>
              <a:tr h="212868">
                <a:tc>
                  <a:txBody>
                    <a:bodyPr/>
                    <a:lstStyle/>
                    <a:p>
                      <a:pPr marL="0" marR="2921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Design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0" indent="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Feb. </a:t>
                      </a:r>
                      <a:r>
                        <a:rPr lang="en-US" sz="1000" dirty="0">
                          <a:solidFill>
                            <a:schemeClr val="bg2">
                              <a:lumMod val="10000"/>
                            </a:schemeClr>
                          </a:solidFill>
                          <a:effectLst/>
                          <a:latin typeface="Calibri" panose="020F0502020204030204" pitchFamily="34" charset="0"/>
                          <a:cs typeface="Calibri" panose="020F0502020204030204" pitchFamily="34" charset="0"/>
                        </a:rPr>
                        <a:t>2019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048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Oct. </a:t>
                      </a:r>
                      <a:r>
                        <a:rPr lang="en-US" sz="1000" dirty="0">
                          <a:solidFill>
                            <a:schemeClr val="bg2">
                              <a:lumMod val="10000"/>
                            </a:schemeClr>
                          </a:solidFill>
                          <a:effectLst/>
                          <a:latin typeface="Calibri" panose="020F0502020204030204" pitchFamily="34" charset="0"/>
                          <a:cs typeface="Calibri" panose="020F0502020204030204" pitchFamily="34" charset="0"/>
                        </a:rPr>
                        <a:t>2019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0" indent="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8</a:t>
                      </a:r>
                      <a:r>
                        <a:rPr lang="en-US" sz="1000" dirty="0" smtClean="0">
                          <a:solidFill>
                            <a:schemeClr val="bg2">
                              <a:lumMod val="10000"/>
                            </a:schemeClr>
                          </a:solidFill>
                          <a:effectLst/>
                          <a:latin typeface="Calibri" panose="020F0502020204030204" pitchFamily="34" charset="0"/>
                          <a:cs typeface="Calibri" panose="020F0502020204030204" pitchFamily="34" charset="0"/>
                        </a:rPr>
                        <a:t> </a:t>
                      </a:r>
                      <a:r>
                        <a:rPr lang="en-US" sz="1000" dirty="0">
                          <a:solidFill>
                            <a:schemeClr val="bg2">
                              <a:lumMod val="10000"/>
                            </a:schemeClr>
                          </a:solidFill>
                          <a:effectLst/>
                          <a:latin typeface="Calibri" panose="020F0502020204030204" pitchFamily="34" charset="0"/>
                          <a:cs typeface="Calibri" panose="020F0502020204030204" pitchFamily="34" charset="0"/>
                        </a:rPr>
                        <a:t>½ months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389590340"/>
                  </a:ext>
                </a:extLst>
              </a:tr>
              <a:tr h="335731">
                <a:tc>
                  <a:txBody>
                    <a:bodyPr/>
                    <a:lstStyle/>
                    <a:p>
                      <a:pPr marL="0" marR="0" indent="0" algn="ctr">
                        <a:lnSpc>
                          <a:spcPct val="107000"/>
                        </a:lnSpc>
                        <a:spcBef>
                          <a:spcPts val="0"/>
                        </a:spcBef>
                        <a:spcAft>
                          <a:spcPts val="0"/>
                        </a:spcAft>
                      </a:pPr>
                      <a:r>
                        <a:rPr lang="en-US" sz="1000" baseline="0" dirty="0" smtClean="0">
                          <a:solidFill>
                            <a:schemeClr val="bg2">
                              <a:lumMod val="10000"/>
                            </a:schemeClr>
                          </a:solidFill>
                          <a:effectLst/>
                          <a:latin typeface="Calibri" panose="020F0502020204030204" pitchFamily="34" charset="0"/>
                          <a:cs typeface="Calibri" panose="020F0502020204030204" pitchFamily="34" charset="0"/>
                        </a:rPr>
                        <a:t>3</a:t>
                      </a:r>
                      <a:r>
                        <a:rPr lang="en-US" sz="1000" baseline="30000" dirty="0" smtClean="0">
                          <a:solidFill>
                            <a:schemeClr val="bg2">
                              <a:lumMod val="10000"/>
                            </a:schemeClr>
                          </a:solidFill>
                          <a:effectLst/>
                          <a:latin typeface="Calibri" panose="020F0502020204030204" pitchFamily="34" charset="0"/>
                          <a:cs typeface="Calibri" panose="020F0502020204030204" pitchFamily="34" charset="0"/>
                        </a:rPr>
                        <a:t>rd</a:t>
                      </a:r>
                      <a:r>
                        <a:rPr lang="en-US" sz="1000" baseline="0" dirty="0" smtClean="0">
                          <a:solidFill>
                            <a:schemeClr val="bg2">
                              <a:lumMod val="10000"/>
                            </a:schemeClr>
                          </a:solidFill>
                          <a:effectLst/>
                          <a:latin typeface="Calibri" panose="020F0502020204030204" pitchFamily="34" charset="0"/>
                          <a:cs typeface="Calibri" panose="020F0502020204030204" pitchFamily="34" charset="0"/>
                        </a:rPr>
                        <a:t> Party Expedited </a:t>
                      </a:r>
                      <a:r>
                        <a:rPr lang="en-US" sz="1000" dirty="0" smtClean="0">
                          <a:solidFill>
                            <a:schemeClr val="bg2">
                              <a:lumMod val="10000"/>
                            </a:schemeClr>
                          </a:solidFill>
                          <a:effectLst/>
                          <a:latin typeface="Calibri" panose="020F0502020204030204" pitchFamily="34" charset="0"/>
                          <a:cs typeface="Calibri" panose="020F0502020204030204" pitchFamily="34" charset="0"/>
                        </a:rPr>
                        <a:t>Review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7305"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Oct</a:t>
                      </a:r>
                      <a:r>
                        <a:rPr lang="en-US" sz="1000" dirty="0">
                          <a:solidFill>
                            <a:schemeClr val="bg2">
                              <a:lumMod val="10000"/>
                            </a:schemeClr>
                          </a:solidFill>
                          <a:effectLst/>
                          <a:latin typeface="Calibri" panose="020F0502020204030204" pitchFamily="34" charset="0"/>
                          <a:cs typeface="Calibri" panose="020F0502020204030204" pitchFamily="34" charset="0"/>
                        </a:rPr>
                        <a:t>. 2019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048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Dec. 2019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175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10</a:t>
                      </a:r>
                      <a:r>
                        <a:rPr lang="en-US" sz="1000" baseline="0" dirty="0" smtClean="0">
                          <a:solidFill>
                            <a:schemeClr val="bg2">
                              <a:lumMod val="10000"/>
                            </a:schemeClr>
                          </a:solidFill>
                          <a:effectLst/>
                          <a:latin typeface="Calibri" panose="020F0502020204030204" pitchFamily="34" charset="0"/>
                          <a:cs typeface="Calibri" panose="020F0502020204030204" pitchFamily="34" charset="0"/>
                        </a:rPr>
                        <a:t> weeks</a:t>
                      </a:r>
                      <a:r>
                        <a:rPr lang="en-US" sz="1000" dirty="0" smtClean="0">
                          <a:solidFill>
                            <a:schemeClr val="bg2">
                              <a:lumMod val="10000"/>
                            </a:schemeClr>
                          </a:solidFill>
                          <a:effectLst/>
                          <a:latin typeface="Calibri" panose="020F0502020204030204" pitchFamily="34" charset="0"/>
                          <a:cs typeface="Calibri" panose="020F0502020204030204" pitchFamily="34" charset="0"/>
                        </a:rPr>
                        <a:t>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008053756"/>
                  </a:ext>
                </a:extLst>
              </a:tr>
              <a:tr h="212868">
                <a:tc>
                  <a:txBody>
                    <a:bodyPr/>
                    <a:lstStyle/>
                    <a:p>
                      <a:pPr marL="0" marR="2730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Bidding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Jan. </a:t>
                      </a:r>
                      <a:r>
                        <a:rPr lang="en-US" sz="1000" dirty="0">
                          <a:solidFill>
                            <a:schemeClr val="bg2">
                              <a:lumMod val="10000"/>
                            </a:schemeClr>
                          </a:solidFill>
                          <a:effectLst/>
                          <a:latin typeface="Calibri" panose="020F0502020204030204" pitchFamily="34" charset="0"/>
                          <a:cs typeface="Calibri" panose="020F0502020204030204" pitchFamily="34" charset="0"/>
                        </a:rPr>
                        <a:t>2020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048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Feb. </a:t>
                      </a:r>
                      <a:r>
                        <a:rPr lang="en-US" sz="1000" dirty="0">
                          <a:solidFill>
                            <a:schemeClr val="bg2">
                              <a:lumMod val="10000"/>
                            </a:schemeClr>
                          </a:solidFill>
                          <a:effectLst/>
                          <a:latin typeface="Calibri" panose="020F0502020204030204" pitchFamily="34" charset="0"/>
                          <a:cs typeface="Calibri" panose="020F0502020204030204" pitchFamily="34" charset="0"/>
                        </a:rPr>
                        <a:t>2020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857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4 Weeks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907153028"/>
                  </a:ext>
                </a:extLst>
              </a:tr>
              <a:tr h="212868">
                <a:tc>
                  <a:txBody>
                    <a:bodyPr/>
                    <a:lstStyle/>
                    <a:p>
                      <a:pPr marL="0" marR="2921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Award/Start Up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7305"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March </a:t>
                      </a:r>
                      <a:r>
                        <a:rPr lang="en-US" sz="1000" dirty="0">
                          <a:solidFill>
                            <a:schemeClr val="bg2">
                              <a:lumMod val="10000"/>
                            </a:schemeClr>
                          </a:solidFill>
                          <a:effectLst/>
                          <a:latin typeface="Calibri" panose="020F0502020204030204" pitchFamily="34" charset="0"/>
                          <a:cs typeface="Calibri" panose="020F0502020204030204" pitchFamily="34" charset="0"/>
                        </a:rPr>
                        <a:t>2020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April </a:t>
                      </a:r>
                      <a:r>
                        <a:rPr lang="en-US" sz="1000" dirty="0">
                          <a:solidFill>
                            <a:schemeClr val="bg2">
                              <a:lumMod val="10000"/>
                            </a:schemeClr>
                          </a:solidFill>
                          <a:effectLst/>
                          <a:latin typeface="Calibri" panose="020F0502020204030204" pitchFamily="34" charset="0"/>
                          <a:cs typeface="Calibri" panose="020F0502020204030204" pitchFamily="34" charset="0"/>
                        </a:rPr>
                        <a:t>2020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857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4 Weeks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2621553755"/>
                  </a:ext>
                </a:extLst>
              </a:tr>
              <a:tr h="214296">
                <a:tc>
                  <a:txBody>
                    <a:bodyPr/>
                    <a:lstStyle/>
                    <a:p>
                      <a:pPr marL="0" marR="27305"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Construction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May </a:t>
                      </a:r>
                      <a:r>
                        <a:rPr lang="en-US" sz="1000" dirty="0">
                          <a:solidFill>
                            <a:schemeClr val="bg2">
                              <a:lumMod val="10000"/>
                            </a:schemeClr>
                          </a:solidFill>
                          <a:effectLst/>
                          <a:latin typeface="Calibri" panose="020F0502020204030204" pitchFamily="34" charset="0"/>
                          <a:cs typeface="Calibri" panose="020F0502020204030204" pitchFamily="34" charset="0"/>
                        </a:rPr>
                        <a:t>2020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048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Sept. 2021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3175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17 </a:t>
                      </a:r>
                      <a:r>
                        <a:rPr lang="en-US" sz="1000" dirty="0">
                          <a:solidFill>
                            <a:schemeClr val="bg2">
                              <a:lumMod val="10000"/>
                            </a:schemeClr>
                          </a:solidFill>
                          <a:effectLst/>
                          <a:latin typeface="Calibri" panose="020F0502020204030204" pitchFamily="34" charset="0"/>
                          <a:cs typeface="Calibri" panose="020F0502020204030204" pitchFamily="34" charset="0"/>
                        </a:rPr>
                        <a:t>months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660610607"/>
                  </a:ext>
                </a:extLst>
              </a:tr>
              <a:tr h="305437">
                <a:tc>
                  <a:txBody>
                    <a:bodyPr/>
                    <a:lstStyle/>
                    <a:p>
                      <a:pPr marL="0" marR="2921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Close Out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7305"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Oct. 2021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9210"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Dec. </a:t>
                      </a:r>
                      <a:r>
                        <a:rPr lang="en-US" sz="1000" dirty="0">
                          <a:solidFill>
                            <a:schemeClr val="bg2">
                              <a:lumMod val="10000"/>
                            </a:schemeClr>
                          </a:solidFill>
                          <a:effectLst/>
                          <a:latin typeface="Calibri" panose="020F0502020204030204" pitchFamily="34" charset="0"/>
                          <a:cs typeface="Calibri" panose="020F0502020204030204" pitchFamily="34" charset="0"/>
                        </a:rPr>
                        <a:t>2021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tc>
                  <a:txBody>
                    <a:bodyPr/>
                    <a:lstStyle/>
                    <a:p>
                      <a:pPr marL="0" marR="28575" algn="ctr">
                        <a:lnSpc>
                          <a:spcPct val="107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3</a:t>
                      </a:r>
                      <a:r>
                        <a:rPr lang="en-US" sz="1000" baseline="0" dirty="0" smtClean="0">
                          <a:solidFill>
                            <a:schemeClr val="bg2">
                              <a:lumMod val="10000"/>
                            </a:schemeClr>
                          </a:solidFill>
                          <a:effectLst/>
                          <a:latin typeface="Calibri" panose="020F0502020204030204" pitchFamily="34" charset="0"/>
                          <a:cs typeface="Calibri" panose="020F0502020204030204" pitchFamily="34" charset="0"/>
                        </a:rPr>
                        <a:t> months</a:t>
                      </a:r>
                      <a:r>
                        <a:rPr lang="en-US" sz="1000" dirty="0" smtClean="0">
                          <a:solidFill>
                            <a:schemeClr val="bg2">
                              <a:lumMod val="10000"/>
                            </a:schemeClr>
                          </a:solidFill>
                          <a:effectLst/>
                          <a:latin typeface="Calibri" panose="020F0502020204030204" pitchFamily="34" charset="0"/>
                          <a:cs typeface="Calibri" panose="020F0502020204030204" pitchFamily="34" charset="0"/>
                        </a:rPr>
                        <a:t>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nchor="ctr"/>
                </a:tc>
                <a:extLst>
                  <a:ext uri="{0D108BD9-81ED-4DB2-BD59-A6C34878D82A}">
                    <a16:rowId xmlns:a16="http://schemas.microsoft.com/office/drawing/2014/main" val="1893290434"/>
                  </a:ext>
                </a:extLst>
              </a:tr>
              <a:tr h="212868">
                <a:tc>
                  <a:txBody>
                    <a:bodyPr/>
                    <a:lstStyle/>
                    <a:p>
                      <a:pPr marL="8890" marR="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tc>
                <a:tc>
                  <a:txBody>
                    <a:bodyPr/>
                    <a:lstStyle/>
                    <a:p>
                      <a:pPr marL="7620" marR="0" algn="ctr">
                        <a:lnSpc>
                          <a:spcPct val="107000"/>
                        </a:lnSpc>
                        <a:spcBef>
                          <a:spcPts val="0"/>
                        </a:spcBef>
                        <a:spcAft>
                          <a:spcPts val="0"/>
                        </a:spcAft>
                      </a:pPr>
                      <a:r>
                        <a:rPr lang="en-US" sz="1000" dirty="0">
                          <a:solidFill>
                            <a:schemeClr val="bg2">
                              <a:lumMod val="10000"/>
                            </a:schemeClr>
                          </a:solidFill>
                          <a:effectLst/>
                          <a:latin typeface="Calibri" panose="020F0502020204030204" pitchFamily="34" charset="0"/>
                          <a:cs typeface="Calibri" panose="020F0502020204030204" pitchFamily="34" charset="0"/>
                        </a:rPr>
                        <a:t> </a:t>
                      </a:r>
                      <a:endParaRPr lang="en-US" sz="1100" dirty="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tc>
                <a:tc>
                  <a:txBody>
                    <a:bodyPr/>
                    <a:lstStyle/>
                    <a:p>
                      <a:pPr marL="7620" marR="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tc>
                <a:tc>
                  <a:txBody>
                    <a:bodyPr/>
                    <a:lstStyle/>
                    <a:p>
                      <a:pPr marL="6350" marR="0" algn="ctr">
                        <a:lnSpc>
                          <a:spcPct val="107000"/>
                        </a:lnSpc>
                        <a:spcBef>
                          <a:spcPts val="0"/>
                        </a:spcBef>
                        <a:spcAft>
                          <a:spcPts val="0"/>
                        </a:spcAft>
                      </a:pPr>
                      <a:r>
                        <a:rPr lang="en-US" sz="1000">
                          <a:solidFill>
                            <a:schemeClr val="bg2">
                              <a:lumMod val="10000"/>
                            </a:schemeClr>
                          </a:solidFill>
                          <a:effectLst/>
                          <a:latin typeface="Calibri" panose="020F0502020204030204" pitchFamily="34" charset="0"/>
                          <a:cs typeface="Calibri" panose="020F0502020204030204" pitchFamily="34" charset="0"/>
                        </a:rPr>
                        <a:t> </a:t>
                      </a:r>
                      <a:endParaRPr lang="en-US" sz="1100">
                        <a:solidFill>
                          <a:schemeClr val="bg2">
                            <a:lumMod val="1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7310" marR="41275" marT="7620" marB="0"/>
                </a:tc>
                <a:extLst>
                  <a:ext uri="{0D108BD9-81ED-4DB2-BD59-A6C34878D82A}">
                    <a16:rowId xmlns:a16="http://schemas.microsoft.com/office/drawing/2014/main" val="3603812104"/>
                  </a:ext>
                </a:extLst>
              </a:tr>
              <a:tr h="1028623">
                <a:tc gridSpan="4">
                  <a:txBody>
                    <a:bodyPr/>
                    <a:lstStyle/>
                    <a:p>
                      <a:pPr marL="229870" marR="0" indent="-228600" algn="ctr">
                        <a:lnSpc>
                          <a:spcPct val="100000"/>
                        </a:lnSpc>
                        <a:spcBef>
                          <a:spcPts val="0"/>
                        </a:spcBef>
                        <a:spcAft>
                          <a:spcPts val="0"/>
                        </a:spcAft>
                      </a:pPr>
                      <a:r>
                        <a:rPr lang="en-US" sz="1000" dirty="0" smtClean="0">
                          <a:solidFill>
                            <a:schemeClr val="bg2">
                              <a:lumMod val="10000"/>
                            </a:schemeClr>
                          </a:solidFill>
                          <a:effectLst/>
                          <a:latin typeface="Calibri" panose="020F0502020204030204" pitchFamily="34" charset="0"/>
                          <a:cs typeface="Calibri" panose="020F0502020204030204" pitchFamily="34" charset="0"/>
                        </a:rPr>
                        <a:t>Currently allocated 10 months for SED review.  Expedited Review process is also an option to reduce review time (approx. 10 weeks)</a:t>
                      </a:r>
                      <a:endParaRPr lang="en-US" sz="1100" dirty="0">
                        <a:solidFill>
                          <a:schemeClr val="bg2">
                            <a:lumMod val="10000"/>
                          </a:schemeClr>
                        </a:solidFill>
                        <a:effectLst/>
                        <a:latin typeface="Calibri" panose="020F0502020204030204" pitchFamily="34" charset="0"/>
                        <a:cs typeface="Calibri" panose="020F0502020204030204" pitchFamily="34" charset="0"/>
                      </a:endParaRPr>
                    </a:p>
                  </a:txBody>
                  <a:tcPr marL="67310" marR="41275" marT="762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9191384"/>
                  </a:ext>
                </a:extLst>
              </a:tr>
            </a:tbl>
          </a:graphicData>
        </a:graphic>
      </p:graphicFrame>
      <p:sp>
        <p:nvSpPr>
          <p:cNvPr id="5" name="TextBox 4"/>
          <p:cNvSpPr txBox="1"/>
          <p:nvPr/>
        </p:nvSpPr>
        <p:spPr>
          <a:xfrm>
            <a:off x="9238155" y="1918184"/>
            <a:ext cx="3392557" cy="1477328"/>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Engage stakeholder groups:</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Board of Education</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Student group</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Faculty &amp; staff group</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Community group</a:t>
            </a:r>
          </a:p>
        </p:txBody>
      </p:sp>
      <p:sp>
        <p:nvSpPr>
          <p:cNvPr id="6" name="Right Brace 5"/>
          <p:cNvSpPr/>
          <p:nvPr/>
        </p:nvSpPr>
        <p:spPr>
          <a:xfrm>
            <a:off x="8282287" y="1625354"/>
            <a:ext cx="808384" cy="919056"/>
          </a:xfrm>
          <a:prstGeom prst="rightBrace">
            <a:avLst/>
          </a:prstGeom>
          <a:ln w="15875">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8141110" y="2713704"/>
            <a:ext cx="1268361" cy="1356851"/>
          </a:xfrm>
          <a:custGeom>
            <a:avLst/>
            <a:gdLst>
              <a:gd name="connsiteX0" fmla="*/ 0 w 1268361"/>
              <a:gd name="connsiteY0" fmla="*/ 44244 h 1356851"/>
              <a:gd name="connsiteX1" fmla="*/ 766916 w 1268361"/>
              <a:gd name="connsiteY1" fmla="*/ 88490 h 1356851"/>
              <a:gd name="connsiteX2" fmla="*/ 516193 w 1268361"/>
              <a:gd name="connsiteY2" fmla="*/ 840657 h 1356851"/>
              <a:gd name="connsiteX3" fmla="*/ 1268361 w 1268361"/>
              <a:gd name="connsiteY3" fmla="*/ 1356851 h 1356851"/>
            </a:gdLst>
            <a:ahLst/>
            <a:cxnLst>
              <a:cxn ang="0">
                <a:pos x="connsiteX0" y="connsiteY0"/>
              </a:cxn>
              <a:cxn ang="0">
                <a:pos x="connsiteX1" y="connsiteY1"/>
              </a:cxn>
              <a:cxn ang="0">
                <a:pos x="connsiteX2" y="connsiteY2"/>
              </a:cxn>
              <a:cxn ang="0">
                <a:pos x="connsiteX3" y="connsiteY3"/>
              </a:cxn>
            </a:cxnLst>
            <a:rect l="l" t="t" r="r" b="b"/>
            <a:pathLst>
              <a:path w="1268361" h="1356851">
                <a:moveTo>
                  <a:pt x="0" y="44244"/>
                </a:moveTo>
                <a:cubicBezTo>
                  <a:pt x="340442" y="-1"/>
                  <a:pt x="680884" y="-44246"/>
                  <a:pt x="766916" y="88490"/>
                </a:cubicBezTo>
                <a:cubicBezTo>
                  <a:pt x="852948" y="221226"/>
                  <a:pt x="432619" y="629264"/>
                  <a:pt x="516193" y="840657"/>
                </a:cubicBezTo>
                <a:cubicBezTo>
                  <a:pt x="599767" y="1052051"/>
                  <a:pt x="934064" y="1204451"/>
                  <a:pt x="1268361" y="1356851"/>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9409471" y="3571330"/>
            <a:ext cx="2403987" cy="1815882"/>
          </a:xfrm>
          <a:prstGeom prst="rect">
            <a:avLst/>
          </a:prstGeom>
          <a:noFill/>
        </p:spPr>
        <p:txBody>
          <a:bodyPr wrap="square" rtlCol="0">
            <a:spAutoFit/>
          </a:bodyPr>
          <a:lstStyle/>
          <a:p>
            <a:r>
              <a:rPr lang="en-US" sz="1600" dirty="0" smtClean="0">
                <a:latin typeface="Calibri" panose="020F0502020204030204" pitchFamily="34" charset="0"/>
                <a:cs typeface="Calibri" panose="020F0502020204030204" pitchFamily="34" charset="0"/>
              </a:rPr>
              <a:t>Design phase includes continued feedback to ensure final elements reflect needs of district, stakeholder input, code, etc. while being contained within cost structure.</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800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8012" y="560439"/>
            <a:ext cx="7934633" cy="769441"/>
          </a:xfrm>
          <a:prstGeom prst="rect">
            <a:avLst/>
          </a:prstGeom>
          <a:noFill/>
        </p:spPr>
        <p:txBody>
          <a:bodyPr wrap="square" rtlCol="0">
            <a:spAutoFit/>
          </a:bodyPr>
          <a:lstStyle/>
          <a:p>
            <a:pPr algn="ctr"/>
            <a:r>
              <a:rPr lang="en-US" sz="4400" b="1" dirty="0" smtClean="0">
                <a:latin typeface="Calibri" panose="020F0502020204030204" pitchFamily="34" charset="0"/>
                <a:cs typeface="Calibri" panose="020F0502020204030204" pitchFamily="34" charset="0"/>
              </a:rPr>
              <a:t>THANK YOU!</a:t>
            </a:r>
            <a:endParaRPr lang="en-US" sz="4400" b="1" dirty="0">
              <a:latin typeface="Calibri" panose="020F0502020204030204" pitchFamily="34" charset="0"/>
              <a:cs typeface="Calibri" panose="020F0502020204030204" pitchFamily="34" charset="0"/>
            </a:endParaRPr>
          </a:p>
        </p:txBody>
      </p:sp>
      <p:sp>
        <p:nvSpPr>
          <p:cNvPr id="3" name="TextBox 2"/>
          <p:cNvSpPr txBox="1"/>
          <p:nvPr/>
        </p:nvSpPr>
        <p:spPr>
          <a:xfrm>
            <a:off x="2168011" y="4889092"/>
            <a:ext cx="7934633" cy="769441"/>
          </a:xfrm>
          <a:prstGeom prst="rect">
            <a:avLst/>
          </a:prstGeom>
          <a:noFill/>
        </p:spPr>
        <p:txBody>
          <a:bodyPr wrap="square" rtlCol="0">
            <a:spAutoFit/>
          </a:bodyPr>
          <a:lstStyle/>
          <a:p>
            <a:pPr algn="ctr"/>
            <a:r>
              <a:rPr lang="en-US" sz="4400" b="1" dirty="0" smtClean="0">
                <a:latin typeface="Calibri" panose="020F0502020204030204" pitchFamily="34" charset="0"/>
                <a:cs typeface="Calibri" panose="020F0502020204030204" pitchFamily="34" charset="0"/>
              </a:rPr>
              <a:t>Go Hornets!</a:t>
            </a:r>
            <a:endParaRPr lang="en-US" sz="44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6917" y="1329880"/>
            <a:ext cx="3556819" cy="3556819"/>
          </a:xfrm>
          <a:prstGeom prst="rect">
            <a:avLst/>
          </a:prstGeom>
        </p:spPr>
      </p:pic>
    </p:spTree>
    <p:extLst>
      <p:ext uri="{BB962C8B-B14F-4D97-AF65-F5344CB8AC3E}">
        <p14:creationId xmlns:p14="http://schemas.microsoft.com/office/powerpoint/2010/main" val="3233524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2743200" y="707923"/>
            <a:ext cx="6918983" cy="4897707"/>
          </a:xfrm>
          <a:prstGeom prst="rect">
            <a:avLst/>
          </a:prstGeom>
        </p:spPr>
      </p:pic>
    </p:spTree>
    <p:extLst>
      <p:ext uri="{BB962C8B-B14F-4D97-AF65-F5344CB8AC3E}">
        <p14:creationId xmlns:p14="http://schemas.microsoft.com/office/powerpoint/2010/main" val="1003562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586452" y="1637803"/>
            <a:ext cx="2605548" cy="2308324"/>
          </a:xfrm>
          <a:prstGeom prst="rect">
            <a:avLst/>
          </a:prstGeom>
          <a:noFill/>
        </p:spPr>
        <p:txBody>
          <a:bodyPr wrap="square" rtlCol="0">
            <a:spAutoFit/>
          </a:bodyPr>
          <a:lstStyle/>
          <a:p>
            <a:r>
              <a:rPr lang="en-US" u="sng" cap="all" dirty="0" smtClean="0">
                <a:latin typeface="Calibri" panose="020F0502020204030204" pitchFamily="34" charset="0"/>
                <a:cs typeface="Calibri" panose="020F0502020204030204" pitchFamily="34" charset="0"/>
              </a:rPr>
              <a:t>The master site plan</a:t>
            </a:r>
          </a:p>
          <a:p>
            <a:endParaRPr lang="en-US" dirty="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Completed over 2 phases:</a:t>
            </a:r>
          </a:p>
          <a:p>
            <a:pPr marL="2857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Phase 1 (2019)</a:t>
            </a:r>
          </a:p>
          <a:p>
            <a:pPr marL="285750" lvl="1"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Phase 2 (3-5 years out)</a:t>
            </a:r>
          </a:p>
          <a:p>
            <a:pPr marL="457200" lvl="2"/>
            <a:r>
              <a:rPr lang="en-US" sz="1200" dirty="0" smtClean="0">
                <a:latin typeface="Calibri" panose="020F0502020204030204" pitchFamily="34" charset="0"/>
                <a:cs typeface="Calibri" panose="020F0502020204030204" pitchFamily="34" charset="0"/>
              </a:rPr>
              <a:t>*Phase 2 items will require a separate public vote in the future.</a:t>
            </a:r>
          </a:p>
          <a:p>
            <a:r>
              <a:rPr lang="en-US"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586452" cy="6297561"/>
          </a:xfrm>
          <a:prstGeom prst="rect">
            <a:avLst/>
          </a:prstGeom>
        </p:spPr>
      </p:pic>
    </p:spTree>
    <p:extLst>
      <p:ext uri="{BB962C8B-B14F-4D97-AF65-F5344CB8AC3E}">
        <p14:creationId xmlns:p14="http://schemas.microsoft.com/office/powerpoint/2010/main" val="23677236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829" y="218804"/>
            <a:ext cx="6782938" cy="584775"/>
          </a:xfrm>
          <a:prstGeom prst="rect">
            <a:avLst/>
          </a:prstGeom>
          <a:noFill/>
        </p:spPr>
        <p:txBody>
          <a:bodyPr wrap="square" rtlCol="0">
            <a:spAutoFit/>
          </a:bodyPr>
          <a:lstStyle/>
          <a:p>
            <a:r>
              <a:rPr lang="en-US" sz="3200" dirty="0" smtClean="0">
                <a:latin typeface="Calibri" panose="020F0502020204030204" pitchFamily="34" charset="0"/>
                <a:cs typeface="Calibri" panose="020F0502020204030204" pitchFamily="34" charset="0"/>
              </a:rPr>
              <a:t>“So you’re telling me there’s a plan?”</a:t>
            </a:r>
            <a:endParaRPr lang="en-US" sz="3200" dirty="0">
              <a:latin typeface="Calibri" panose="020F0502020204030204" pitchFamily="34" charset="0"/>
              <a:cs typeface="Calibri" panose="020F0502020204030204" pitchFamily="34" charset="0"/>
            </a:endParaRPr>
          </a:p>
        </p:txBody>
      </p:sp>
      <p:sp>
        <p:nvSpPr>
          <p:cNvPr id="3" name="TextBox 2"/>
          <p:cNvSpPr txBox="1"/>
          <p:nvPr/>
        </p:nvSpPr>
        <p:spPr>
          <a:xfrm>
            <a:off x="331068" y="1237011"/>
            <a:ext cx="5243821" cy="4247317"/>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Phase 1 (2019 project) – allows us to take care of those “have-to” items that are beyond their useful life.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I</a:t>
            </a:r>
            <a:r>
              <a:rPr lang="en-US" dirty="0" smtClean="0">
                <a:latin typeface="Calibri" panose="020F0502020204030204" pitchFamily="34" charset="0"/>
                <a:cs typeface="Calibri" panose="020F0502020204030204" pitchFamily="34" charset="0"/>
              </a:rPr>
              <a:t>nfrastructure – safety, security, maintenance items that ensures the critical components in our buildings are updated.</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Improve the safety and security of our schools while increasing our “hornets pride” – school/community pride becomes readily apparent across our campus.</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Major systems in both buildings will be updated – this clears </a:t>
            </a:r>
            <a:r>
              <a:rPr lang="en-US" dirty="0">
                <a:latin typeface="Calibri" panose="020F0502020204030204" pitchFamily="34" charset="0"/>
                <a:cs typeface="Calibri" panose="020F0502020204030204" pitchFamily="34" charset="0"/>
              </a:rPr>
              <a:t>the way for the district to take care of those phase 2 </a:t>
            </a:r>
            <a:r>
              <a:rPr lang="en-US" dirty="0" smtClean="0">
                <a:latin typeface="Calibri" panose="020F0502020204030204" pitchFamily="34" charset="0"/>
                <a:cs typeface="Calibri" panose="020F0502020204030204" pitchFamily="34" charset="0"/>
              </a:rPr>
              <a:t>items.</a:t>
            </a:r>
          </a:p>
          <a:p>
            <a:pPr marL="285750" indent="-285750">
              <a:buFont typeface="Arial" panose="020B0604020202020204" pitchFamily="34" charset="0"/>
              <a:buChar char="•"/>
            </a:pPr>
            <a:r>
              <a:rPr lang="en-US" b="1" dirty="0" smtClean="0">
                <a:latin typeface="Calibri" panose="020F0502020204030204" pitchFamily="34" charset="0"/>
                <a:cs typeface="Calibri" panose="020F0502020204030204" pitchFamily="34" charset="0"/>
              </a:rPr>
              <a:t>We move out of a maintenance mode to an “enhancement/growth” mode! </a:t>
            </a:r>
            <a:endParaRPr lang="en-US" b="1" dirty="0">
              <a:latin typeface="Calibri" panose="020F0502020204030204" pitchFamily="34" charset="0"/>
              <a:cs typeface="Calibri" panose="020F0502020204030204" pitchFamily="34" charset="0"/>
            </a:endParaRPr>
          </a:p>
        </p:txBody>
      </p:sp>
      <p:sp>
        <p:nvSpPr>
          <p:cNvPr id="4" name="TextBox 3"/>
          <p:cNvSpPr txBox="1"/>
          <p:nvPr/>
        </p:nvSpPr>
        <p:spPr>
          <a:xfrm>
            <a:off x="6238568" y="1237011"/>
            <a:ext cx="5619135" cy="3970318"/>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Phase 2 (future project, 3-5 years down the road – requires another public vote and approval – completely separate project/process) – allows us to address those items that SIGNIFICANTLY enhance our campus.</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Parking lot safety, pedestrian safety</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a:t>
            </a:r>
            <a:r>
              <a:rPr lang="en-US" dirty="0" smtClean="0">
                <a:latin typeface="Calibri" panose="020F0502020204030204" pitchFamily="34" charset="0"/>
                <a:cs typeface="Calibri" panose="020F0502020204030204" pitchFamily="34" charset="0"/>
              </a:rPr>
              <a:t>roviding top-notch facilities for our students (multi-purpose turf athletic field, new track, new softball field</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a:t>
            </a:r>
            <a:r>
              <a:rPr lang="en-US" dirty="0" smtClean="0">
                <a:latin typeface="Calibri" panose="020F0502020204030204" pitchFamily="34" charset="0"/>
                <a:cs typeface="Calibri" panose="020F0502020204030204" pitchFamily="34" charset="0"/>
              </a:rPr>
              <a:t>nhanced parking areas, safe traffic flow, sidewalks, lighting</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N</a:t>
            </a:r>
            <a:r>
              <a:rPr lang="en-US" dirty="0" smtClean="0">
                <a:latin typeface="Calibri" panose="020F0502020204030204" pitchFamily="34" charset="0"/>
                <a:cs typeface="Calibri" panose="020F0502020204030204" pitchFamily="34" charset="0"/>
              </a:rPr>
              <a:t>ew transportation facility – on campus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a:t>
            </a:r>
            <a:r>
              <a:rPr lang="en-US" dirty="0" smtClean="0">
                <a:latin typeface="Calibri" panose="020F0502020204030204" pitchFamily="34" charset="0"/>
                <a:cs typeface="Calibri" panose="020F0502020204030204" pitchFamily="34" charset="0"/>
              </a:rPr>
              <a:t>edicated bus loading area, drop-off/pick-up loops for both buildings.  </a:t>
            </a:r>
          </a:p>
          <a:p>
            <a:pPr marL="285750" indent="-285750">
              <a:buFont typeface="Arial" panose="020B0604020202020204" pitchFamily="34" charset="0"/>
              <a:buChar char="•"/>
            </a:pPr>
            <a:r>
              <a:rPr lang="en-US" dirty="0" smtClean="0">
                <a:latin typeface="Calibri" panose="020F0502020204030204" pitchFamily="34" charset="0"/>
                <a:cs typeface="Calibri" panose="020F0502020204030204" pitchFamily="34" charset="0"/>
              </a:rPr>
              <a:t>Overall, a much more inviting, attractive, safe campus plan.</a:t>
            </a:r>
            <a:endParaRPr lang="en-US" dirty="0">
              <a:latin typeface="Calibri" panose="020F0502020204030204" pitchFamily="34" charset="0"/>
              <a:cs typeface="Calibri" panose="020F0502020204030204" pitchFamily="34" charset="0"/>
            </a:endParaRPr>
          </a:p>
        </p:txBody>
      </p:sp>
      <p:sp>
        <p:nvSpPr>
          <p:cNvPr id="5" name="TextBox 4"/>
          <p:cNvSpPr txBox="1"/>
          <p:nvPr/>
        </p:nvSpPr>
        <p:spPr>
          <a:xfrm>
            <a:off x="3532238" y="5733094"/>
            <a:ext cx="5515897" cy="369332"/>
          </a:xfrm>
          <a:prstGeom prst="rect">
            <a:avLst/>
          </a:prstGeom>
          <a:noFill/>
        </p:spPr>
        <p:txBody>
          <a:bodyPr wrap="square" rtlCol="0">
            <a:spAutoFit/>
          </a:bodyPr>
          <a:lstStyle/>
          <a:p>
            <a:r>
              <a:rPr lang="en-US" b="1" i="1" dirty="0" smtClean="0">
                <a:latin typeface="Calibri" panose="020F0502020204030204" pitchFamily="34" charset="0"/>
                <a:cs typeface="Calibri" panose="020F0502020204030204" pitchFamily="34" charset="0"/>
              </a:rPr>
              <a:t>February 2019 vote is only related to phase 1 items!</a:t>
            </a:r>
            <a:endParaRPr lang="en-US"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90871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7355" y="1873044"/>
            <a:ext cx="9320981" cy="1600438"/>
          </a:xfrm>
          <a:prstGeom prst="rect">
            <a:avLst/>
          </a:prstGeom>
          <a:noFill/>
        </p:spPr>
        <p:txBody>
          <a:bodyPr wrap="square" rtlCol="0">
            <a:spAutoFit/>
          </a:bodyPr>
          <a:lstStyle/>
          <a:p>
            <a:pPr algn="ctr"/>
            <a:r>
              <a:rPr lang="en-US" sz="4000" dirty="0" smtClean="0">
                <a:latin typeface="Calibri" panose="020F0502020204030204" pitchFamily="34" charset="0"/>
                <a:cs typeface="Calibri" panose="020F0502020204030204" pitchFamily="34" charset="0"/>
              </a:rPr>
              <a:t>What are the “Phase 1” items that are a part of the February 12, 2019 project vote?</a:t>
            </a:r>
          </a:p>
          <a:p>
            <a:pPr algn="ctr"/>
            <a:endParaRPr lang="en-US"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425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69506"/>
            <a:ext cx="8064347" cy="523220"/>
          </a:xfrm>
          <a:prstGeom prst="rect">
            <a:avLst/>
          </a:prstGeom>
          <a:noFill/>
        </p:spPr>
        <p:txBody>
          <a:bodyPr wrap="square" rtlCol="0">
            <a:spAutoFit/>
          </a:bodyPr>
          <a:lstStyle/>
          <a:p>
            <a:pPr algn="ctr"/>
            <a:r>
              <a:rPr lang="en-US" sz="2800" spc="300" dirty="0" smtClean="0"/>
              <a:t>Scope of work…W.A.O. Elementary</a:t>
            </a:r>
            <a:endParaRPr lang="en-US" sz="2800" spc="300" dirty="0"/>
          </a:p>
        </p:txBody>
      </p:sp>
      <p:sp>
        <p:nvSpPr>
          <p:cNvPr id="3" name="TextBox 2"/>
          <p:cNvSpPr txBox="1"/>
          <p:nvPr/>
        </p:nvSpPr>
        <p:spPr>
          <a:xfrm>
            <a:off x="743637" y="1219931"/>
            <a:ext cx="11027884"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Improve parent drop-off/pick-up</a:t>
            </a:r>
          </a:p>
          <a:p>
            <a:pPr marL="742950" lvl="1"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Walk-ways for students much safer</a:t>
            </a:r>
          </a:p>
          <a:p>
            <a:pPr marL="742950" lvl="1"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Closer to school for drop-off/pick-up</a:t>
            </a:r>
          </a:p>
          <a:p>
            <a:pPr marL="742950" lvl="1"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Traffic flow improved</a:t>
            </a:r>
            <a:endParaRPr lang="en-US" sz="16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Make entrance to campus more inviting </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Roof replacement in the 5</a:t>
            </a:r>
            <a:r>
              <a:rPr lang="en-US" sz="1600" baseline="30000" dirty="0" smtClean="0">
                <a:latin typeface="Calibri" panose="020F0502020204030204" pitchFamily="34" charset="0"/>
                <a:cs typeface="Calibri" panose="020F0502020204030204" pitchFamily="34" charset="0"/>
              </a:rPr>
              <a:t>th</a:t>
            </a:r>
            <a:r>
              <a:rPr lang="en-US" sz="1600" dirty="0" smtClean="0">
                <a:latin typeface="Calibri" panose="020F0502020204030204" pitchFamily="34" charset="0"/>
                <a:cs typeface="Calibri" panose="020F0502020204030204" pitchFamily="34" charset="0"/>
              </a:rPr>
              <a:t>/6</a:t>
            </a:r>
            <a:r>
              <a:rPr lang="en-US" sz="1600" baseline="30000" dirty="0" smtClean="0">
                <a:latin typeface="Calibri" panose="020F0502020204030204" pitchFamily="34" charset="0"/>
                <a:cs typeface="Calibri" panose="020F0502020204030204" pitchFamily="34" charset="0"/>
              </a:rPr>
              <a:t>th</a:t>
            </a:r>
            <a:r>
              <a:rPr lang="en-US" sz="1600" dirty="0" smtClean="0">
                <a:latin typeface="Calibri" panose="020F0502020204030204" pitchFamily="34" charset="0"/>
                <a:cs typeface="Calibri" panose="020F0502020204030204" pitchFamily="34" charset="0"/>
              </a:rPr>
              <a:t> grade wing (entire building roof will be “new” after this)</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Improve ventilation &amp; airflow for students</a:t>
            </a:r>
          </a:p>
          <a:p>
            <a:pPr marL="742950" lvl="1"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Improved air and thermal comfort has a positive impact on concentration, health, behavior, and achievement</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Security upgrades </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smtClean="0">
                <a:latin typeface="Calibri" panose="020F0502020204030204" pitchFamily="34" charset="0"/>
                <a:cs typeface="Calibri" panose="020F0502020204030204" pitchFamily="34" charset="0"/>
              </a:rPr>
              <a:t>New electrical feed relocated to a safer place</a:t>
            </a:r>
            <a:endParaRPr lang="en-US" sz="1600" dirty="0">
              <a:latin typeface="Calibri" panose="020F0502020204030204" pitchFamily="34" charset="0"/>
              <a:cs typeface="Calibri" panose="020F0502020204030204" pitchFamily="34" charset="0"/>
            </a:endParaRPr>
          </a:p>
          <a:p>
            <a:endParaRPr lang="en-US" sz="1600" dirty="0" smtClean="0">
              <a:latin typeface="Calibri" panose="020F0502020204030204" pitchFamily="34" charset="0"/>
              <a:cs typeface="Calibri" panose="020F0502020204030204" pitchFamily="34" charset="0"/>
            </a:endParaRPr>
          </a:p>
        </p:txBody>
      </p:sp>
      <p:sp>
        <p:nvSpPr>
          <p:cNvPr id="4" name="TextBox 3"/>
          <p:cNvSpPr txBox="1"/>
          <p:nvPr/>
        </p:nvSpPr>
        <p:spPr>
          <a:xfrm>
            <a:off x="7506930" y="446450"/>
            <a:ext cx="3170903"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(HIGHLIGHTS)</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640255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929592" cy="6282813"/>
          </a:xfrm>
          <a:prstGeom prst="rect">
            <a:avLst/>
          </a:prstGeom>
        </p:spPr>
      </p:pic>
    </p:spTree>
    <p:extLst>
      <p:ext uri="{BB962C8B-B14F-4D97-AF65-F5344CB8AC3E}">
        <p14:creationId xmlns:p14="http://schemas.microsoft.com/office/powerpoint/2010/main" val="3982212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67761"/>
            <a:ext cx="12208438" cy="6848780"/>
          </a:xfrm>
          <a:prstGeom prst="rect">
            <a:avLst/>
          </a:prstGeom>
        </p:spPr>
      </p:pic>
      <p:sp>
        <p:nvSpPr>
          <p:cNvPr id="4" name="TextBox 3"/>
          <p:cNvSpPr txBox="1"/>
          <p:nvPr/>
        </p:nvSpPr>
        <p:spPr>
          <a:xfrm>
            <a:off x="560439" y="250722"/>
            <a:ext cx="2566219" cy="369332"/>
          </a:xfrm>
          <a:prstGeom prst="rect">
            <a:avLst/>
          </a:prstGeom>
          <a:noFill/>
        </p:spPr>
        <p:txBody>
          <a:bodyPr wrap="square" rtlCol="0">
            <a:spAutoFit/>
          </a:bodyPr>
          <a:lstStyle/>
          <a:p>
            <a:r>
              <a:rPr lang="en-US" dirty="0" smtClean="0"/>
              <a:t>W.A.O. Elementary Roof</a:t>
            </a:r>
            <a:endParaRPr lang="en-US" dirty="0"/>
          </a:p>
        </p:txBody>
      </p:sp>
    </p:spTree>
    <p:extLst>
      <p:ext uri="{BB962C8B-B14F-4D97-AF65-F5344CB8AC3E}">
        <p14:creationId xmlns:p14="http://schemas.microsoft.com/office/powerpoint/2010/main" val="219176141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3">
      <a:dk1>
        <a:srgbClr val="13294B"/>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Face off M54"/>
        <a:ea typeface=""/>
        <a:cs typeface=""/>
      </a:majorFont>
      <a:minorFont>
        <a:latin typeface="Face off m5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1158</TotalTime>
  <Words>1523</Words>
  <Application>Microsoft Office PowerPoint</Application>
  <PresentationFormat>Widescreen</PresentationFormat>
  <Paragraphs>200</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Face off m54</vt:lpstr>
      <vt:lpstr>Franklin Gothic Heavy</vt:lpstr>
      <vt:lpstr>Franklin Gothic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SCRIC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Rullo</dc:creator>
  <cp:lastModifiedBy>Tabby Rhodes</cp:lastModifiedBy>
  <cp:revision>68</cp:revision>
  <dcterms:created xsi:type="dcterms:W3CDTF">2018-02-09T14:59:40Z</dcterms:created>
  <dcterms:modified xsi:type="dcterms:W3CDTF">2018-12-17T16:07:37Z</dcterms:modified>
</cp:coreProperties>
</file>